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1" r:id="rId1"/>
  </p:sldMasterIdLst>
  <p:notesMasterIdLst>
    <p:notesMasterId r:id="rId21"/>
  </p:notesMasterIdLst>
  <p:sldIdLst>
    <p:sldId id="279" r:id="rId2"/>
    <p:sldId id="280" r:id="rId3"/>
    <p:sldId id="283" r:id="rId4"/>
    <p:sldId id="316" r:id="rId5"/>
    <p:sldId id="317" r:id="rId6"/>
    <p:sldId id="281" r:id="rId7"/>
    <p:sldId id="289" r:id="rId8"/>
    <p:sldId id="291" r:id="rId9"/>
    <p:sldId id="292" r:id="rId10"/>
    <p:sldId id="311" r:id="rId11"/>
    <p:sldId id="282" r:id="rId12"/>
    <p:sldId id="290" r:id="rId13"/>
    <p:sldId id="293" r:id="rId14"/>
    <p:sldId id="312" r:id="rId15"/>
    <p:sldId id="313" r:id="rId16"/>
    <p:sldId id="294" r:id="rId17"/>
    <p:sldId id="314" r:id="rId18"/>
    <p:sldId id="315" r:id="rId19"/>
    <p:sldId id="31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D5F1"/>
    <a:srgbClr val="59ED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3343" autoAdjust="0"/>
  </p:normalViewPr>
  <p:slideViewPr>
    <p:cSldViewPr snapToGrid="0" snapToObjects="1">
      <p:cViewPr>
        <p:scale>
          <a:sx n="84" d="100"/>
          <a:sy n="84" d="100"/>
        </p:scale>
        <p:origin x="1640" y="32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AD0B45-578F-C041-B938-964BAD9C8B1A}" type="datetimeFigureOut">
              <a:rPr lang="en-US" smtClean="0"/>
              <a:t>10/4/16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045DF-5B12-0743-A37F-0A7B71E5711A}" type="slidenum">
              <a:rPr lang="en-US" smtClean="0"/>
              <a:t>‹#›</a:t>
            </a:fld>
            <a:endParaRPr lang="en-US"/>
          </a:p>
        </p:txBody>
      </p:sp>
    </p:spTree>
    <p:extLst>
      <p:ext uri="{BB962C8B-B14F-4D97-AF65-F5344CB8AC3E}">
        <p14:creationId xmlns:p14="http://schemas.microsoft.com/office/powerpoint/2010/main" val="1724078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1</a:t>
            </a:fld>
            <a:endParaRPr lang="en-US"/>
          </a:p>
        </p:txBody>
      </p:sp>
    </p:spTree>
    <p:extLst>
      <p:ext uri="{BB962C8B-B14F-4D97-AF65-F5344CB8AC3E}">
        <p14:creationId xmlns:p14="http://schemas.microsoft.com/office/powerpoint/2010/main" val="2537801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10</a:t>
            </a:fld>
            <a:endParaRPr lang="en-US"/>
          </a:p>
        </p:txBody>
      </p:sp>
    </p:spTree>
    <p:extLst>
      <p:ext uri="{BB962C8B-B14F-4D97-AF65-F5344CB8AC3E}">
        <p14:creationId xmlns:p14="http://schemas.microsoft.com/office/powerpoint/2010/main" val="4603389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11</a:t>
            </a:fld>
            <a:endParaRPr lang="en-US"/>
          </a:p>
        </p:txBody>
      </p:sp>
    </p:spTree>
    <p:extLst>
      <p:ext uri="{BB962C8B-B14F-4D97-AF65-F5344CB8AC3E}">
        <p14:creationId xmlns:p14="http://schemas.microsoft.com/office/powerpoint/2010/main" val="591224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12</a:t>
            </a:fld>
            <a:endParaRPr lang="en-US"/>
          </a:p>
        </p:txBody>
      </p:sp>
    </p:spTree>
    <p:extLst>
      <p:ext uri="{BB962C8B-B14F-4D97-AF65-F5344CB8AC3E}">
        <p14:creationId xmlns:p14="http://schemas.microsoft.com/office/powerpoint/2010/main" val="1610973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13</a:t>
            </a:fld>
            <a:endParaRPr lang="en-US"/>
          </a:p>
        </p:txBody>
      </p:sp>
    </p:spTree>
    <p:extLst>
      <p:ext uri="{BB962C8B-B14F-4D97-AF65-F5344CB8AC3E}">
        <p14:creationId xmlns:p14="http://schemas.microsoft.com/office/powerpoint/2010/main" val="13831346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D045DF-5B12-0743-A37F-0A7B71E5711A}" type="slidenum">
              <a:rPr lang="en-US" smtClean="0"/>
              <a:t>14</a:t>
            </a:fld>
            <a:endParaRPr lang="en-US"/>
          </a:p>
        </p:txBody>
      </p:sp>
    </p:spTree>
    <p:extLst>
      <p:ext uri="{BB962C8B-B14F-4D97-AF65-F5344CB8AC3E}">
        <p14:creationId xmlns:p14="http://schemas.microsoft.com/office/powerpoint/2010/main" val="6749642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15</a:t>
            </a:fld>
            <a:endParaRPr lang="en-US"/>
          </a:p>
        </p:txBody>
      </p:sp>
    </p:spTree>
    <p:extLst>
      <p:ext uri="{BB962C8B-B14F-4D97-AF65-F5344CB8AC3E}">
        <p14:creationId xmlns:p14="http://schemas.microsoft.com/office/powerpoint/2010/main" val="1359363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3D045DF-5B12-0743-A37F-0A7B71E5711A}" type="slidenum">
              <a:rPr lang="en-US" smtClean="0"/>
              <a:t>16</a:t>
            </a:fld>
            <a:endParaRPr lang="en-US"/>
          </a:p>
        </p:txBody>
      </p:sp>
    </p:spTree>
    <p:extLst>
      <p:ext uri="{BB962C8B-B14F-4D97-AF65-F5344CB8AC3E}">
        <p14:creationId xmlns:p14="http://schemas.microsoft.com/office/powerpoint/2010/main" val="6892822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17</a:t>
            </a:fld>
            <a:endParaRPr lang="en-US"/>
          </a:p>
        </p:txBody>
      </p:sp>
    </p:spTree>
    <p:extLst>
      <p:ext uri="{BB962C8B-B14F-4D97-AF65-F5344CB8AC3E}">
        <p14:creationId xmlns:p14="http://schemas.microsoft.com/office/powerpoint/2010/main" val="10090722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18</a:t>
            </a:fld>
            <a:endParaRPr lang="en-US"/>
          </a:p>
        </p:txBody>
      </p:sp>
    </p:spTree>
    <p:extLst>
      <p:ext uri="{BB962C8B-B14F-4D97-AF65-F5344CB8AC3E}">
        <p14:creationId xmlns:p14="http://schemas.microsoft.com/office/powerpoint/2010/main" val="674557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2</a:t>
            </a:fld>
            <a:endParaRPr lang="en-US"/>
          </a:p>
        </p:txBody>
      </p:sp>
    </p:spTree>
    <p:extLst>
      <p:ext uri="{BB962C8B-B14F-4D97-AF65-F5344CB8AC3E}">
        <p14:creationId xmlns:p14="http://schemas.microsoft.com/office/powerpoint/2010/main" val="969950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3</a:t>
            </a:fld>
            <a:endParaRPr lang="en-US"/>
          </a:p>
        </p:txBody>
      </p:sp>
    </p:spTree>
    <p:extLst>
      <p:ext uri="{BB962C8B-B14F-4D97-AF65-F5344CB8AC3E}">
        <p14:creationId xmlns:p14="http://schemas.microsoft.com/office/powerpoint/2010/main" val="51838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4</a:t>
            </a:fld>
            <a:endParaRPr lang="en-US"/>
          </a:p>
        </p:txBody>
      </p:sp>
    </p:spTree>
    <p:extLst>
      <p:ext uri="{BB962C8B-B14F-4D97-AF65-F5344CB8AC3E}">
        <p14:creationId xmlns:p14="http://schemas.microsoft.com/office/powerpoint/2010/main" val="1762602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5</a:t>
            </a:fld>
            <a:endParaRPr lang="en-US"/>
          </a:p>
        </p:txBody>
      </p:sp>
    </p:spTree>
    <p:extLst>
      <p:ext uri="{BB962C8B-B14F-4D97-AF65-F5344CB8AC3E}">
        <p14:creationId xmlns:p14="http://schemas.microsoft.com/office/powerpoint/2010/main" val="1934526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D045DF-5B12-0743-A37F-0A7B71E5711A}" type="slidenum">
              <a:rPr lang="en-US" smtClean="0"/>
              <a:t>6</a:t>
            </a:fld>
            <a:endParaRPr lang="en-US"/>
          </a:p>
        </p:txBody>
      </p:sp>
    </p:spTree>
    <p:extLst>
      <p:ext uri="{BB962C8B-B14F-4D97-AF65-F5344CB8AC3E}">
        <p14:creationId xmlns:p14="http://schemas.microsoft.com/office/powerpoint/2010/main" val="1326431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7</a:t>
            </a:fld>
            <a:endParaRPr lang="en-US"/>
          </a:p>
        </p:txBody>
      </p:sp>
    </p:spTree>
    <p:extLst>
      <p:ext uri="{BB962C8B-B14F-4D97-AF65-F5344CB8AC3E}">
        <p14:creationId xmlns:p14="http://schemas.microsoft.com/office/powerpoint/2010/main" val="632067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8</a:t>
            </a:fld>
            <a:endParaRPr lang="en-US"/>
          </a:p>
        </p:txBody>
      </p:sp>
    </p:spTree>
    <p:extLst>
      <p:ext uri="{BB962C8B-B14F-4D97-AF65-F5344CB8AC3E}">
        <p14:creationId xmlns:p14="http://schemas.microsoft.com/office/powerpoint/2010/main" val="279984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D045DF-5B12-0743-A37F-0A7B71E5711A}" type="slidenum">
              <a:rPr lang="en-US" smtClean="0"/>
              <a:t>9</a:t>
            </a:fld>
            <a:endParaRPr lang="en-US"/>
          </a:p>
        </p:txBody>
      </p:sp>
    </p:spTree>
    <p:extLst>
      <p:ext uri="{BB962C8B-B14F-4D97-AF65-F5344CB8AC3E}">
        <p14:creationId xmlns:p14="http://schemas.microsoft.com/office/powerpoint/2010/main" val="1949173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B61BEF0D-F0BB-DE4B-95CE-6DB70DBA9567}" type="datetimeFigureOut">
              <a:rPr lang="en-US" smtClean="0"/>
              <a:pPr/>
              <a:t>10/4/16</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D57F1E4F-1CFF-5643-939E-217C01CDF565}"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01068739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1739416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858256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495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B61BEF0D-F0BB-DE4B-95CE-6DB70DBA9567}" type="datetimeFigureOut">
              <a:rPr lang="en-US" smtClean="0"/>
              <a:pPr/>
              <a:t>10/4/16</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D57F1E4F-1CFF-5643-939E-217C01CDF565}" type="slidenum">
              <a:rPr lang="en-US" smtClean="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0278976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10/4/16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010644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10/4/16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77624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52953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10/4/16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13939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2A54C80-263E-416B-A8E0-580EDEADCBDC}" type="datetimeFigureOut">
              <a:rPr lang="en-US" smtClean="0"/>
              <a:t>10/4/16</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19954A3-9DFD-4C44-94BA-B95130A3BA1C}" type="slidenum">
              <a:rPr lang="en-US" smtClean="0"/>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08157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61BEF0D-F0BB-DE4B-95CE-6DB70DBA9567}" type="datetimeFigureOut">
              <a:rPr lang="en-US" smtClean="0"/>
              <a:pPr/>
              <a:t>10/4/16</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57F1E4F-1CFF-5643-939E-217C01CDF56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562537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B61BEF0D-F0BB-DE4B-95CE-6DB70DBA9567}" type="datetimeFigureOut">
              <a:rPr lang="en-US" smtClean="0"/>
              <a:pPr/>
              <a:t>10/4/16</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D57F1E4F-1CFF-5643-939E-217C01CDF56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031781"/>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tiff"/><Relationship Id="rId8" Type="http://schemas.openxmlformats.org/officeDocument/2006/relationships/image" Target="../media/image6.tiff"/><Relationship Id="rId9" Type="http://schemas.openxmlformats.org/officeDocument/2006/relationships/image" Target="../media/image7.tiff"/><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0.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5" Type="http://schemas.openxmlformats.org/officeDocument/2006/relationships/image" Target="../media/image13.tiff"/><Relationship Id="rId6" Type="http://schemas.openxmlformats.org/officeDocument/2006/relationships/image" Target="../media/image14.tiff"/><Relationship Id="rId7" Type="http://schemas.openxmlformats.org/officeDocument/2006/relationships/image" Target="../media/image15.tiff"/><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hyperlink" Target="http://apps.timwhitlock.info/emoji/tables/unicode#emoji-moda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13"/>
          <p:cNvSpPr/>
          <p:nvPr/>
        </p:nvSpPr>
        <p:spPr>
          <a:xfrm>
            <a:off x="889954" y="897667"/>
            <a:ext cx="2639683" cy="158726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204821" y="1155940"/>
            <a:ext cx="1935194" cy="1035169"/>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086043" y="1157376"/>
            <a:ext cx="1935194" cy="1035169"/>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745278" y="1158814"/>
            <a:ext cx="1935194" cy="1035169"/>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430686" y="1164565"/>
            <a:ext cx="1935194" cy="1035169"/>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446363" y="1463615"/>
            <a:ext cx="1521126" cy="369332"/>
          </a:xfrm>
          <a:prstGeom prst="rect">
            <a:avLst/>
          </a:prstGeom>
          <a:noFill/>
        </p:spPr>
        <p:txBody>
          <a:bodyPr wrap="square" rtlCol="0">
            <a:spAutoFit/>
          </a:bodyPr>
          <a:lstStyle/>
          <a:p>
            <a:pPr algn="ctr"/>
            <a:r>
              <a:rPr lang="en-US" b="1" dirty="0" smtClean="0"/>
              <a:t>Acquire Data</a:t>
            </a:r>
            <a:endParaRPr lang="en-US" b="1" dirty="0"/>
          </a:p>
        </p:txBody>
      </p:sp>
      <p:sp>
        <p:nvSpPr>
          <p:cNvPr id="10" name="TextBox 9"/>
          <p:cNvSpPr txBox="1"/>
          <p:nvPr/>
        </p:nvSpPr>
        <p:spPr>
          <a:xfrm>
            <a:off x="4297389" y="1477992"/>
            <a:ext cx="1521126" cy="369332"/>
          </a:xfrm>
          <a:prstGeom prst="rect">
            <a:avLst/>
          </a:prstGeom>
          <a:noFill/>
        </p:spPr>
        <p:txBody>
          <a:bodyPr wrap="square" rtlCol="0">
            <a:spAutoFit/>
          </a:bodyPr>
          <a:lstStyle/>
          <a:p>
            <a:pPr algn="ctr"/>
            <a:r>
              <a:rPr lang="en-US" b="1" dirty="0" smtClean="0"/>
              <a:t>Wrangle Data</a:t>
            </a:r>
            <a:endParaRPr lang="en-US" b="1" dirty="0"/>
          </a:p>
        </p:txBody>
      </p:sp>
      <p:sp>
        <p:nvSpPr>
          <p:cNvPr id="11" name="TextBox 10"/>
          <p:cNvSpPr txBox="1"/>
          <p:nvPr/>
        </p:nvSpPr>
        <p:spPr>
          <a:xfrm>
            <a:off x="6955183" y="1460739"/>
            <a:ext cx="1521126" cy="369332"/>
          </a:xfrm>
          <a:prstGeom prst="rect">
            <a:avLst/>
          </a:prstGeom>
          <a:noFill/>
        </p:spPr>
        <p:txBody>
          <a:bodyPr wrap="square" rtlCol="0">
            <a:spAutoFit/>
          </a:bodyPr>
          <a:lstStyle/>
          <a:p>
            <a:pPr algn="ctr"/>
            <a:r>
              <a:rPr lang="en-US" b="1" dirty="0" smtClean="0"/>
              <a:t>Explore Data</a:t>
            </a:r>
            <a:endParaRPr lang="en-US" b="1" dirty="0"/>
          </a:p>
        </p:txBody>
      </p:sp>
      <p:sp>
        <p:nvSpPr>
          <p:cNvPr id="12" name="TextBox 11"/>
          <p:cNvSpPr txBox="1"/>
          <p:nvPr/>
        </p:nvSpPr>
        <p:spPr>
          <a:xfrm>
            <a:off x="9623334" y="1475116"/>
            <a:ext cx="1521126" cy="369332"/>
          </a:xfrm>
          <a:prstGeom prst="rect">
            <a:avLst/>
          </a:prstGeom>
          <a:noFill/>
        </p:spPr>
        <p:txBody>
          <a:bodyPr wrap="square" rtlCol="0">
            <a:spAutoFit/>
          </a:bodyPr>
          <a:lstStyle/>
          <a:p>
            <a:pPr algn="ctr"/>
            <a:r>
              <a:rPr lang="en-US" b="1" dirty="0" smtClean="0"/>
              <a:t>Analyze Data</a:t>
            </a:r>
            <a:endParaRPr lang="en-US" b="1" dirty="0"/>
          </a:p>
        </p:txBody>
      </p:sp>
      <p:sp>
        <p:nvSpPr>
          <p:cNvPr id="13" name="TextBox 12"/>
          <p:cNvSpPr txBox="1"/>
          <p:nvPr/>
        </p:nvSpPr>
        <p:spPr>
          <a:xfrm>
            <a:off x="1204822" y="241540"/>
            <a:ext cx="4537493" cy="707886"/>
          </a:xfrm>
          <a:prstGeom prst="rect">
            <a:avLst/>
          </a:prstGeom>
          <a:noFill/>
        </p:spPr>
        <p:txBody>
          <a:bodyPr wrap="square" rtlCol="0">
            <a:spAutoFit/>
          </a:bodyPr>
          <a:lstStyle/>
          <a:p>
            <a:r>
              <a:rPr lang="en-US" sz="4000" dirty="0" smtClean="0"/>
              <a:t>The data pipeline</a:t>
            </a:r>
            <a:endParaRPr lang="en-US" sz="4000" dirty="0"/>
          </a:p>
        </p:txBody>
      </p:sp>
      <p:pic>
        <p:nvPicPr>
          <p:cNvPr id="15" name="Picture 14"/>
          <p:cNvPicPr>
            <a:picLocks noChangeAspect="1"/>
          </p:cNvPicPr>
          <p:nvPr/>
        </p:nvPicPr>
        <p:blipFill>
          <a:blip r:embed="rId3"/>
          <a:stretch>
            <a:fillRect/>
          </a:stretch>
        </p:blipFill>
        <p:spPr>
          <a:xfrm>
            <a:off x="2244217" y="4424515"/>
            <a:ext cx="675786" cy="582709"/>
          </a:xfrm>
          <a:prstGeom prst="rect">
            <a:avLst/>
          </a:prstGeom>
        </p:spPr>
      </p:pic>
      <p:pic>
        <p:nvPicPr>
          <p:cNvPr id="16" name="Picture 15"/>
          <p:cNvPicPr>
            <a:picLocks noChangeAspect="1"/>
          </p:cNvPicPr>
          <p:nvPr/>
        </p:nvPicPr>
        <p:blipFill>
          <a:blip r:embed="rId4"/>
          <a:stretch>
            <a:fillRect/>
          </a:stretch>
        </p:blipFill>
        <p:spPr>
          <a:xfrm>
            <a:off x="1148749" y="4365613"/>
            <a:ext cx="814419" cy="700514"/>
          </a:xfrm>
          <a:prstGeom prst="rect">
            <a:avLst/>
          </a:prstGeom>
        </p:spPr>
      </p:pic>
      <p:pic>
        <p:nvPicPr>
          <p:cNvPr id="17" name="Picture 16"/>
          <p:cNvPicPr>
            <a:picLocks noChangeAspect="1"/>
          </p:cNvPicPr>
          <p:nvPr/>
        </p:nvPicPr>
        <p:blipFill>
          <a:blip r:embed="rId5"/>
          <a:stretch>
            <a:fillRect/>
          </a:stretch>
        </p:blipFill>
        <p:spPr>
          <a:xfrm>
            <a:off x="1342678" y="5066127"/>
            <a:ext cx="1443084" cy="723296"/>
          </a:xfrm>
          <a:prstGeom prst="rect">
            <a:avLst/>
          </a:prstGeom>
        </p:spPr>
      </p:pic>
      <p:pic>
        <p:nvPicPr>
          <p:cNvPr id="18" name="Picture 17"/>
          <p:cNvPicPr>
            <a:picLocks noChangeAspect="1"/>
          </p:cNvPicPr>
          <p:nvPr/>
        </p:nvPicPr>
        <p:blipFill>
          <a:blip r:embed="rId6"/>
          <a:stretch>
            <a:fillRect/>
          </a:stretch>
        </p:blipFill>
        <p:spPr>
          <a:xfrm>
            <a:off x="2174900" y="3513626"/>
            <a:ext cx="814420" cy="699566"/>
          </a:xfrm>
          <a:prstGeom prst="rect">
            <a:avLst/>
          </a:prstGeom>
        </p:spPr>
      </p:pic>
      <p:pic>
        <p:nvPicPr>
          <p:cNvPr id="19" name="Picture 18"/>
          <p:cNvPicPr>
            <a:picLocks noChangeAspect="1"/>
          </p:cNvPicPr>
          <p:nvPr/>
        </p:nvPicPr>
        <p:blipFill>
          <a:blip r:embed="rId7"/>
          <a:stretch>
            <a:fillRect/>
          </a:stretch>
        </p:blipFill>
        <p:spPr>
          <a:xfrm>
            <a:off x="2064220" y="3091827"/>
            <a:ext cx="1890821" cy="235640"/>
          </a:xfrm>
          <a:prstGeom prst="rect">
            <a:avLst/>
          </a:prstGeom>
        </p:spPr>
      </p:pic>
      <p:pic>
        <p:nvPicPr>
          <p:cNvPr id="20" name="Picture 19"/>
          <p:cNvPicPr>
            <a:picLocks noChangeAspect="1"/>
          </p:cNvPicPr>
          <p:nvPr/>
        </p:nvPicPr>
        <p:blipFill>
          <a:blip r:embed="rId8"/>
          <a:stretch>
            <a:fillRect/>
          </a:stretch>
        </p:blipFill>
        <p:spPr>
          <a:xfrm>
            <a:off x="1148749" y="3396715"/>
            <a:ext cx="820748" cy="709832"/>
          </a:xfrm>
          <a:prstGeom prst="rect">
            <a:avLst/>
          </a:prstGeom>
        </p:spPr>
      </p:pic>
      <p:pic>
        <p:nvPicPr>
          <p:cNvPr id="21" name="Picture 20"/>
          <p:cNvPicPr>
            <a:picLocks noChangeAspect="1"/>
          </p:cNvPicPr>
          <p:nvPr/>
        </p:nvPicPr>
        <p:blipFill>
          <a:blip r:embed="rId9"/>
          <a:stretch>
            <a:fillRect/>
          </a:stretch>
        </p:blipFill>
        <p:spPr>
          <a:xfrm>
            <a:off x="7069658" y="3143187"/>
            <a:ext cx="798754" cy="666569"/>
          </a:xfrm>
          <a:prstGeom prst="rect">
            <a:avLst/>
          </a:prstGeom>
        </p:spPr>
      </p:pic>
      <p:sp>
        <p:nvSpPr>
          <p:cNvPr id="22" name="TextBox 21"/>
          <p:cNvSpPr txBox="1"/>
          <p:nvPr/>
        </p:nvSpPr>
        <p:spPr>
          <a:xfrm>
            <a:off x="3249691" y="3569245"/>
            <a:ext cx="3805459" cy="1846659"/>
          </a:xfrm>
          <a:prstGeom prst="rect">
            <a:avLst/>
          </a:prstGeom>
          <a:noFill/>
        </p:spPr>
        <p:txBody>
          <a:bodyPr wrap="square" rtlCol="0">
            <a:spAutoFit/>
          </a:bodyPr>
          <a:lstStyle/>
          <a:p>
            <a:r>
              <a:rPr lang="en-US" sz="2400" b="1" dirty="0" smtClean="0"/>
              <a:t>379 Letters</a:t>
            </a:r>
          </a:p>
          <a:p>
            <a:r>
              <a:rPr lang="en-US" dirty="0" smtClean="0">
                <a:latin typeface="Arial" charset="0"/>
                <a:ea typeface="Arial" charset="0"/>
                <a:cs typeface="Arial" charset="0"/>
              </a:rPr>
              <a:t>Columbine High School (91)</a:t>
            </a:r>
          </a:p>
          <a:p>
            <a:r>
              <a:rPr lang="en-US" dirty="0" smtClean="0">
                <a:latin typeface="Arial" charset="0"/>
                <a:ea typeface="Arial" charset="0"/>
                <a:cs typeface="Arial" charset="0"/>
              </a:rPr>
              <a:t>Amish School (18)</a:t>
            </a:r>
          </a:p>
          <a:p>
            <a:r>
              <a:rPr lang="en-US" dirty="0" smtClean="0">
                <a:latin typeface="Arial" charset="0"/>
                <a:ea typeface="Arial" charset="0"/>
                <a:cs typeface="Arial" charset="0"/>
              </a:rPr>
              <a:t>Virginia Tech (158)</a:t>
            </a:r>
          </a:p>
          <a:p>
            <a:r>
              <a:rPr lang="en-US" dirty="0" smtClean="0">
                <a:latin typeface="Arial" charset="0"/>
                <a:ea typeface="Arial" charset="0"/>
                <a:cs typeface="Arial" charset="0"/>
              </a:rPr>
              <a:t>Sandy Hook Elementary (93)</a:t>
            </a:r>
          </a:p>
          <a:p>
            <a:r>
              <a:rPr lang="en-US" dirty="0" smtClean="0">
                <a:latin typeface="Arial" charset="0"/>
                <a:ea typeface="Arial" charset="0"/>
                <a:cs typeface="Arial" charset="0"/>
              </a:rPr>
              <a:t>Umpqua Community College (19)</a:t>
            </a:r>
            <a:endParaRPr lang="en-US" dirty="0">
              <a:latin typeface="Arial" charset="0"/>
              <a:ea typeface="Arial" charset="0"/>
              <a:cs typeface="Arial" charset="0"/>
            </a:endParaRPr>
          </a:p>
        </p:txBody>
      </p:sp>
      <p:sp>
        <p:nvSpPr>
          <p:cNvPr id="30" name="TextBox 29"/>
          <p:cNvSpPr txBox="1"/>
          <p:nvPr/>
        </p:nvSpPr>
        <p:spPr>
          <a:xfrm>
            <a:off x="7640124" y="3585059"/>
            <a:ext cx="4160811" cy="1292662"/>
          </a:xfrm>
          <a:prstGeom prst="rect">
            <a:avLst/>
          </a:prstGeom>
          <a:noFill/>
        </p:spPr>
        <p:txBody>
          <a:bodyPr wrap="square" rtlCol="0">
            <a:spAutoFit/>
          </a:bodyPr>
          <a:lstStyle/>
          <a:p>
            <a:r>
              <a:rPr lang="en-US" sz="2400" b="1" dirty="0" smtClean="0"/>
              <a:t>1,349,765 Tweets</a:t>
            </a:r>
          </a:p>
          <a:p>
            <a:r>
              <a:rPr lang="en-US" dirty="0" smtClean="0">
                <a:latin typeface="Arial" charset="0"/>
                <a:ea typeface="Arial" charset="0"/>
                <a:cs typeface="Arial" charset="0"/>
              </a:rPr>
              <a:t>Virginia Tech (1,180)</a:t>
            </a:r>
          </a:p>
          <a:p>
            <a:r>
              <a:rPr lang="en-US" dirty="0" smtClean="0">
                <a:latin typeface="Arial" charset="0"/>
                <a:ea typeface="Arial" charset="0"/>
                <a:cs typeface="Arial" charset="0"/>
              </a:rPr>
              <a:t>Sandy Hook Elementary (</a:t>
            </a:r>
            <a:r>
              <a:rPr lang="fi-FI" dirty="0" smtClean="0">
                <a:latin typeface="Arial" charset="0"/>
                <a:ea typeface="Arial" charset="0"/>
                <a:cs typeface="Arial" charset="0"/>
              </a:rPr>
              <a:t>1,139,751</a:t>
            </a:r>
            <a:r>
              <a:rPr lang="en-US" dirty="0" smtClean="0">
                <a:latin typeface="Arial" charset="0"/>
                <a:ea typeface="Arial" charset="0"/>
                <a:cs typeface="Arial" charset="0"/>
              </a:rPr>
              <a:t>)</a:t>
            </a:r>
          </a:p>
          <a:p>
            <a:r>
              <a:rPr lang="en-US" dirty="0" smtClean="0">
                <a:latin typeface="Arial" charset="0"/>
                <a:ea typeface="Arial" charset="0"/>
                <a:cs typeface="Arial" charset="0"/>
              </a:rPr>
              <a:t>Umpqua Community College (208,834)</a:t>
            </a:r>
            <a:endParaRPr lang="en-US" dirty="0">
              <a:latin typeface="Arial" charset="0"/>
              <a:ea typeface="Arial" charset="0"/>
              <a:cs typeface="Arial" charset="0"/>
            </a:endParaRPr>
          </a:p>
        </p:txBody>
      </p:sp>
    </p:spTree>
    <p:extLst>
      <p:ext uri="{BB962C8B-B14F-4D97-AF65-F5344CB8AC3E}">
        <p14:creationId xmlns:p14="http://schemas.microsoft.com/office/powerpoint/2010/main" val="7858706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04467" y="562094"/>
            <a:ext cx="5077031" cy="523220"/>
          </a:xfrm>
          <a:prstGeom prst="rect">
            <a:avLst/>
          </a:prstGeom>
        </p:spPr>
        <p:txBody>
          <a:bodyPr wrap="none">
            <a:spAutoFit/>
          </a:bodyPr>
          <a:lstStyle/>
          <a:p>
            <a:r>
              <a:rPr lang="en-US" sz="2800" b="1" dirty="0" smtClean="0">
                <a:latin typeface="Arial" charset="0"/>
                <a:ea typeface="Arial" charset="0"/>
                <a:cs typeface="Arial" charset="0"/>
              </a:rPr>
              <a:t>Proportion </a:t>
            </a:r>
            <a:r>
              <a:rPr lang="en-US" sz="2800" b="1" dirty="0">
                <a:latin typeface="Arial" charset="0"/>
                <a:ea typeface="Arial" charset="0"/>
                <a:cs typeface="Arial" charset="0"/>
              </a:rPr>
              <a:t>of </a:t>
            </a:r>
            <a:r>
              <a:rPr lang="en-US" sz="2800" b="1" dirty="0" smtClean="0">
                <a:latin typeface="Arial" charset="0"/>
                <a:ea typeface="Arial" charset="0"/>
                <a:cs typeface="Arial" charset="0"/>
              </a:rPr>
              <a:t>users tweeting</a:t>
            </a:r>
            <a:endParaRPr lang="en-US" sz="2800" b="1" dirty="0">
              <a:latin typeface="Arial" charset="0"/>
              <a:ea typeface="Arial" charset="0"/>
              <a:cs typeface="Arial" charset="0"/>
            </a:endParaRPr>
          </a:p>
        </p:txBody>
      </p:sp>
      <p:sp>
        <p:nvSpPr>
          <p:cNvPr id="3" name="Rectangle 2"/>
          <p:cNvSpPr/>
          <p:nvPr/>
        </p:nvSpPr>
        <p:spPr>
          <a:xfrm>
            <a:off x="1604467" y="1231315"/>
            <a:ext cx="10054133" cy="3477875"/>
          </a:xfrm>
          <a:prstGeom prst="rect">
            <a:avLst/>
          </a:prstGeom>
        </p:spPr>
        <p:txBody>
          <a:bodyPr wrap="square">
            <a:spAutoFit/>
          </a:bodyPr>
          <a:lstStyle/>
          <a:p>
            <a:r>
              <a:rPr lang="en-US" sz="2000" dirty="0">
                <a:latin typeface="Arial" charset="0"/>
                <a:ea typeface="Arial" charset="0"/>
                <a:cs typeface="Arial" charset="0"/>
              </a:rPr>
              <a:t>t.test(</a:t>
            </a:r>
            <a:r>
              <a:rPr lang="en-US" sz="2000" dirty="0" err="1">
                <a:latin typeface="Arial" charset="0"/>
                <a:ea typeface="Arial" charset="0"/>
                <a:cs typeface="Arial" charset="0"/>
              </a:rPr>
              <a:t>vt_tweets.by_date$proportion</a:t>
            </a:r>
            <a:r>
              <a:rPr lang="en-US" sz="2000" dirty="0">
                <a:latin typeface="Arial" charset="0"/>
                <a:ea typeface="Arial" charset="0"/>
                <a:cs typeface="Arial" charset="0"/>
              </a:rPr>
              <a:t>, sh_tweets.by_date$proportion, alternative = "g</a:t>
            </a:r>
            <a:r>
              <a:rPr lang="en-US" sz="2000" dirty="0" smtClean="0">
                <a:latin typeface="Arial" charset="0"/>
                <a:ea typeface="Arial" charset="0"/>
                <a:cs typeface="Arial" charset="0"/>
              </a:rPr>
              <a:t>")</a:t>
            </a:r>
          </a:p>
          <a:p>
            <a:r>
              <a:rPr lang="en-US" sz="2000" dirty="0">
                <a:latin typeface="Arial" charset="0"/>
                <a:ea typeface="Arial" charset="0"/>
                <a:cs typeface="Arial" charset="0"/>
              </a:rPr>
              <a:t>	</a:t>
            </a:r>
            <a:r>
              <a:rPr lang="nb-NO" sz="2000" dirty="0">
                <a:latin typeface="Arial" charset="0"/>
                <a:ea typeface="Arial" charset="0"/>
                <a:cs typeface="Arial" charset="0"/>
              </a:rPr>
              <a:t>t = 2.6578, </a:t>
            </a:r>
            <a:r>
              <a:rPr lang="nb-NO" sz="2000" dirty="0" err="1">
                <a:latin typeface="Arial" charset="0"/>
                <a:ea typeface="Arial" charset="0"/>
                <a:cs typeface="Arial" charset="0"/>
              </a:rPr>
              <a:t>df</a:t>
            </a:r>
            <a:r>
              <a:rPr lang="nb-NO" sz="2000" dirty="0">
                <a:latin typeface="Arial" charset="0"/>
                <a:ea typeface="Arial" charset="0"/>
                <a:cs typeface="Arial" charset="0"/>
              </a:rPr>
              <a:t> = 27.001, p-</a:t>
            </a:r>
            <a:r>
              <a:rPr lang="nb-NO" sz="2000" dirty="0" err="1">
                <a:latin typeface="Arial" charset="0"/>
                <a:ea typeface="Arial" charset="0"/>
                <a:cs typeface="Arial" charset="0"/>
              </a:rPr>
              <a:t>value</a:t>
            </a:r>
            <a:r>
              <a:rPr lang="nb-NO" sz="2000" dirty="0">
                <a:latin typeface="Arial" charset="0"/>
                <a:ea typeface="Arial" charset="0"/>
                <a:cs typeface="Arial" charset="0"/>
              </a:rPr>
              <a:t> = </a:t>
            </a:r>
            <a:r>
              <a:rPr lang="nb-NO" sz="2000" dirty="0" smtClean="0">
                <a:latin typeface="Arial" charset="0"/>
                <a:ea typeface="Arial" charset="0"/>
                <a:cs typeface="Arial" charset="0"/>
              </a:rPr>
              <a:t>0.006526</a:t>
            </a:r>
          </a:p>
          <a:p>
            <a:r>
              <a:rPr lang="nb-NO" sz="2000" dirty="0">
                <a:latin typeface="Arial" charset="0"/>
                <a:ea typeface="Arial" charset="0"/>
                <a:cs typeface="Arial" charset="0"/>
              </a:rPr>
              <a:t>	</a:t>
            </a:r>
            <a:r>
              <a:rPr lang="en-US" sz="2000" dirty="0" smtClean="0">
                <a:latin typeface="Arial" charset="0"/>
                <a:ea typeface="Arial" charset="0"/>
                <a:cs typeface="Arial" charset="0"/>
              </a:rPr>
              <a:t>mean </a:t>
            </a:r>
            <a:r>
              <a:rPr lang="en-US" sz="2000" dirty="0">
                <a:latin typeface="Arial" charset="0"/>
                <a:ea typeface="Arial" charset="0"/>
                <a:cs typeface="Arial" charset="0"/>
              </a:rPr>
              <a:t>of x    </a:t>
            </a:r>
            <a:r>
              <a:rPr lang="en-US" sz="2000" dirty="0" smtClean="0">
                <a:latin typeface="Arial" charset="0"/>
                <a:ea typeface="Arial" charset="0"/>
                <a:cs typeface="Arial" charset="0"/>
              </a:rPr>
              <a:t>		mean </a:t>
            </a:r>
            <a:r>
              <a:rPr lang="en-US" sz="2000" dirty="0">
                <a:latin typeface="Arial" charset="0"/>
                <a:ea typeface="Arial" charset="0"/>
                <a:cs typeface="Arial" charset="0"/>
              </a:rPr>
              <a:t>of y </a:t>
            </a:r>
          </a:p>
          <a:p>
            <a:r>
              <a:rPr lang="en-US" sz="2000" dirty="0" smtClean="0">
                <a:latin typeface="Arial" charset="0"/>
                <a:ea typeface="Arial" charset="0"/>
                <a:cs typeface="Arial" charset="0"/>
              </a:rPr>
              <a:t>	0.0084285714 	  	0.0000515375</a:t>
            </a:r>
          </a:p>
          <a:p>
            <a:endParaRPr lang="en-US" sz="2000" dirty="0">
              <a:latin typeface="Arial" charset="0"/>
              <a:ea typeface="Arial" charset="0"/>
              <a:cs typeface="Arial" charset="0"/>
            </a:endParaRPr>
          </a:p>
          <a:p>
            <a:endParaRPr lang="en-US" sz="2000" dirty="0" smtClean="0">
              <a:latin typeface="Arial" charset="0"/>
              <a:ea typeface="Arial" charset="0"/>
              <a:cs typeface="Arial" charset="0"/>
            </a:endParaRPr>
          </a:p>
          <a:p>
            <a:endParaRPr lang="en-US" sz="2000" dirty="0">
              <a:latin typeface="Arial" charset="0"/>
              <a:ea typeface="Arial" charset="0"/>
              <a:cs typeface="Arial" charset="0"/>
            </a:endParaRPr>
          </a:p>
          <a:p>
            <a:r>
              <a:rPr lang="en-US" sz="2000" dirty="0">
                <a:latin typeface="Arial" charset="0"/>
                <a:ea typeface="Arial" charset="0"/>
                <a:cs typeface="Arial" charset="0"/>
              </a:rPr>
              <a:t>t.test(</a:t>
            </a:r>
            <a:r>
              <a:rPr lang="en-US" sz="2000" dirty="0" err="1">
                <a:latin typeface="Arial" charset="0"/>
                <a:ea typeface="Arial" charset="0"/>
                <a:cs typeface="Arial" charset="0"/>
              </a:rPr>
              <a:t>ucc_tweets.by_date$proportion</a:t>
            </a:r>
            <a:r>
              <a:rPr lang="en-US" sz="2000" dirty="0">
                <a:latin typeface="Arial" charset="0"/>
                <a:ea typeface="Arial" charset="0"/>
                <a:cs typeface="Arial" charset="0"/>
              </a:rPr>
              <a:t>, sh_tweets.by_date$proportion, alternative = "l</a:t>
            </a:r>
            <a:r>
              <a:rPr lang="en-US" sz="2000" dirty="0" smtClean="0">
                <a:latin typeface="Arial" charset="0"/>
                <a:ea typeface="Arial" charset="0"/>
                <a:cs typeface="Arial" charset="0"/>
              </a:rPr>
              <a:t>")</a:t>
            </a:r>
          </a:p>
          <a:p>
            <a:r>
              <a:rPr lang="en-US" sz="2000" dirty="0">
                <a:latin typeface="Arial" charset="0"/>
                <a:ea typeface="Arial" charset="0"/>
                <a:cs typeface="Arial" charset="0"/>
              </a:rPr>
              <a:t>	t = -4.0666, df = 31.246, p-value = </a:t>
            </a:r>
            <a:r>
              <a:rPr lang="en-US" sz="2000" dirty="0" smtClean="0">
                <a:latin typeface="Arial" charset="0"/>
                <a:ea typeface="Arial" charset="0"/>
                <a:cs typeface="Arial" charset="0"/>
              </a:rPr>
              <a:t>0.0001501</a:t>
            </a:r>
          </a:p>
          <a:p>
            <a:r>
              <a:rPr lang="en-US" sz="2000" dirty="0">
                <a:latin typeface="Arial" charset="0"/>
                <a:ea typeface="Arial" charset="0"/>
                <a:cs typeface="Arial" charset="0"/>
              </a:rPr>
              <a:t>	 mean of x    </a:t>
            </a:r>
            <a:r>
              <a:rPr lang="en-US" sz="2000" dirty="0" smtClean="0">
                <a:latin typeface="Arial" charset="0"/>
                <a:ea typeface="Arial" charset="0"/>
                <a:cs typeface="Arial" charset="0"/>
              </a:rPr>
              <a:t>		mean </a:t>
            </a:r>
            <a:r>
              <a:rPr lang="en-US" sz="2000" dirty="0">
                <a:latin typeface="Arial" charset="0"/>
                <a:ea typeface="Arial" charset="0"/>
                <a:cs typeface="Arial" charset="0"/>
              </a:rPr>
              <a:t>of y  </a:t>
            </a:r>
          </a:p>
          <a:p>
            <a:r>
              <a:rPr lang="en-US" sz="2000" dirty="0" smtClean="0">
                <a:latin typeface="Arial" charset="0"/>
                <a:ea typeface="Arial" charset="0"/>
                <a:cs typeface="Arial" charset="0"/>
              </a:rPr>
              <a:t>	5.655172e-06 		5.153750e-05 </a:t>
            </a:r>
            <a:endParaRPr lang="en-US" sz="2000" dirty="0">
              <a:latin typeface="Arial" charset="0"/>
              <a:ea typeface="Arial" charset="0"/>
              <a:cs typeface="Arial" charset="0"/>
            </a:endParaRPr>
          </a:p>
        </p:txBody>
      </p:sp>
    </p:spTree>
    <p:extLst>
      <p:ext uri="{BB962C8B-B14F-4D97-AF65-F5344CB8AC3E}">
        <p14:creationId xmlns:p14="http://schemas.microsoft.com/office/powerpoint/2010/main" val="3942668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p:nvPr/>
        </p:nvSpPr>
        <p:spPr>
          <a:xfrm>
            <a:off x="1631541" y="1155940"/>
            <a:ext cx="1935194" cy="1035169"/>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025083" y="1157376"/>
            <a:ext cx="1935194" cy="1035169"/>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349038" y="1158814"/>
            <a:ext cx="1935194" cy="1035169"/>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873083" y="1463615"/>
            <a:ext cx="1521126" cy="369332"/>
          </a:xfrm>
          <a:prstGeom prst="rect">
            <a:avLst/>
          </a:prstGeom>
          <a:noFill/>
        </p:spPr>
        <p:txBody>
          <a:bodyPr wrap="square" rtlCol="0">
            <a:spAutoFit/>
          </a:bodyPr>
          <a:lstStyle/>
          <a:p>
            <a:pPr algn="ctr"/>
            <a:r>
              <a:rPr lang="en-US" b="1" dirty="0" smtClean="0"/>
              <a:t>Acquire Data</a:t>
            </a:r>
            <a:endParaRPr lang="en-US" b="1" dirty="0"/>
          </a:p>
        </p:txBody>
      </p:sp>
      <p:sp>
        <p:nvSpPr>
          <p:cNvPr id="10" name="TextBox 9"/>
          <p:cNvSpPr txBox="1"/>
          <p:nvPr/>
        </p:nvSpPr>
        <p:spPr>
          <a:xfrm>
            <a:off x="4236429" y="1477992"/>
            <a:ext cx="1521126" cy="369332"/>
          </a:xfrm>
          <a:prstGeom prst="rect">
            <a:avLst/>
          </a:prstGeom>
          <a:noFill/>
        </p:spPr>
        <p:txBody>
          <a:bodyPr wrap="square" rtlCol="0">
            <a:spAutoFit/>
          </a:bodyPr>
          <a:lstStyle/>
          <a:p>
            <a:pPr algn="ctr"/>
            <a:r>
              <a:rPr lang="en-US" b="1" dirty="0" smtClean="0"/>
              <a:t>Wrangle Data</a:t>
            </a:r>
            <a:endParaRPr lang="en-US" b="1" dirty="0"/>
          </a:p>
        </p:txBody>
      </p:sp>
      <p:sp>
        <p:nvSpPr>
          <p:cNvPr id="11" name="TextBox 10"/>
          <p:cNvSpPr txBox="1"/>
          <p:nvPr/>
        </p:nvSpPr>
        <p:spPr>
          <a:xfrm>
            <a:off x="6558943" y="1460739"/>
            <a:ext cx="1521126" cy="369332"/>
          </a:xfrm>
          <a:prstGeom prst="rect">
            <a:avLst/>
          </a:prstGeom>
          <a:noFill/>
        </p:spPr>
        <p:txBody>
          <a:bodyPr wrap="square" rtlCol="0">
            <a:spAutoFit/>
          </a:bodyPr>
          <a:lstStyle/>
          <a:p>
            <a:pPr algn="ctr"/>
            <a:r>
              <a:rPr lang="en-US" b="1" dirty="0" smtClean="0"/>
              <a:t>Explore Data</a:t>
            </a:r>
            <a:endParaRPr lang="en-US" b="1" dirty="0"/>
          </a:p>
        </p:txBody>
      </p:sp>
      <p:sp>
        <p:nvSpPr>
          <p:cNvPr id="13" name="TextBox 12"/>
          <p:cNvSpPr txBox="1"/>
          <p:nvPr/>
        </p:nvSpPr>
        <p:spPr>
          <a:xfrm>
            <a:off x="1204822" y="241540"/>
            <a:ext cx="4537493" cy="707886"/>
          </a:xfrm>
          <a:prstGeom prst="rect">
            <a:avLst/>
          </a:prstGeom>
          <a:noFill/>
        </p:spPr>
        <p:txBody>
          <a:bodyPr wrap="square" rtlCol="0">
            <a:spAutoFit/>
          </a:bodyPr>
          <a:lstStyle/>
          <a:p>
            <a:r>
              <a:rPr lang="en-US" sz="4000" dirty="0" smtClean="0"/>
              <a:t>The data pipeline</a:t>
            </a:r>
            <a:endParaRPr lang="en-US" sz="4000" dirty="0"/>
          </a:p>
        </p:txBody>
      </p:sp>
      <p:sp>
        <p:nvSpPr>
          <p:cNvPr id="14" name="Oval 13"/>
          <p:cNvSpPr/>
          <p:nvPr/>
        </p:nvSpPr>
        <p:spPr>
          <a:xfrm>
            <a:off x="8811581" y="880414"/>
            <a:ext cx="2639683" cy="158726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186846" y="1164565"/>
            <a:ext cx="1935194" cy="1035169"/>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9379494" y="1475116"/>
            <a:ext cx="1521126" cy="369332"/>
          </a:xfrm>
          <a:prstGeom prst="rect">
            <a:avLst/>
          </a:prstGeom>
          <a:noFill/>
        </p:spPr>
        <p:txBody>
          <a:bodyPr wrap="square" rtlCol="0">
            <a:spAutoFit/>
          </a:bodyPr>
          <a:lstStyle/>
          <a:p>
            <a:pPr algn="ctr"/>
            <a:r>
              <a:rPr lang="en-US" b="1" dirty="0" smtClean="0"/>
              <a:t>Analyze Data</a:t>
            </a:r>
            <a:endParaRPr lang="en-US" b="1" dirty="0"/>
          </a:p>
        </p:txBody>
      </p:sp>
      <p:sp>
        <p:nvSpPr>
          <p:cNvPr id="24" name="TextBox 23"/>
          <p:cNvSpPr txBox="1"/>
          <p:nvPr/>
        </p:nvSpPr>
        <p:spPr>
          <a:xfrm>
            <a:off x="3032760" y="2941320"/>
            <a:ext cx="6934200" cy="523220"/>
          </a:xfrm>
          <a:prstGeom prst="rect">
            <a:avLst/>
          </a:prstGeom>
          <a:noFill/>
        </p:spPr>
        <p:txBody>
          <a:bodyPr wrap="square" rtlCol="0">
            <a:spAutoFit/>
          </a:bodyPr>
          <a:lstStyle/>
          <a:p>
            <a:r>
              <a:rPr lang="en-US" sz="2800" b="1" dirty="0" smtClean="0"/>
              <a:t>How has sentiment changed over time?</a:t>
            </a:r>
            <a:endParaRPr lang="en-US" sz="2800" b="1" dirty="0"/>
          </a:p>
        </p:txBody>
      </p:sp>
    </p:spTree>
    <p:extLst>
      <p:ext uri="{BB962C8B-B14F-4D97-AF65-F5344CB8AC3E}">
        <p14:creationId xmlns:p14="http://schemas.microsoft.com/office/powerpoint/2010/main" val="16714102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706880" y="198120"/>
            <a:ext cx="9204960" cy="6346190"/>
          </a:xfrm>
          <a:prstGeom prst="rect">
            <a:avLst/>
          </a:prstGeom>
        </p:spPr>
      </p:pic>
    </p:spTree>
    <p:extLst>
      <p:ext uri="{BB962C8B-B14F-4D97-AF65-F5344CB8AC3E}">
        <p14:creationId xmlns:p14="http://schemas.microsoft.com/office/powerpoint/2010/main" val="6727981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p:nvPr/>
        </p:nvSpPr>
        <p:spPr>
          <a:xfrm>
            <a:off x="1631541" y="1155940"/>
            <a:ext cx="1935194" cy="1035169"/>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025083" y="1157376"/>
            <a:ext cx="1935194" cy="1035169"/>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349038" y="1158814"/>
            <a:ext cx="1935194" cy="1035169"/>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873083" y="1463615"/>
            <a:ext cx="1521126" cy="369332"/>
          </a:xfrm>
          <a:prstGeom prst="rect">
            <a:avLst/>
          </a:prstGeom>
          <a:noFill/>
        </p:spPr>
        <p:txBody>
          <a:bodyPr wrap="square" rtlCol="0">
            <a:spAutoFit/>
          </a:bodyPr>
          <a:lstStyle/>
          <a:p>
            <a:pPr algn="ctr"/>
            <a:r>
              <a:rPr lang="en-US" b="1" dirty="0" smtClean="0"/>
              <a:t>Acquire Data</a:t>
            </a:r>
            <a:endParaRPr lang="en-US" b="1" dirty="0"/>
          </a:p>
        </p:txBody>
      </p:sp>
      <p:sp>
        <p:nvSpPr>
          <p:cNvPr id="10" name="TextBox 9"/>
          <p:cNvSpPr txBox="1"/>
          <p:nvPr/>
        </p:nvSpPr>
        <p:spPr>
          <a:xfrm>
            <a:off x="4236429" y="1477992"/>
            <a:ext cx="1521126" cy="369332"/>
          </a:xfrm>
          <a:prstGeom prst="rect">
            <a:avLst/>
          </a:prstGeom>
          <a:noFill/>
        </p:spPr>
        <p:txBody>
          <a:bodyPr wrap="square" rtlCol="0">
            <a:spAutoFit/>
          </a:bodyPr>
          <a:lstStyle/>
          <a:p>
            <a:pPr algn="ctr"/>
            <a:r>
              <a:rPr lang="en-US" b="1" dirty="0" smtClean="0"/>
              <a:t>Wrangle Data</a:t>
            </a:r>
            <a:endParaRPr lang="en-US" b="1" dirty="0"/>
          </a:p>
        </p:txBody>
      </p:sp>
      <p:sp>
        <p:nvSpPr>
          <p:cNvPr id="11" name="TextBox 10"/>
          <p:cNvSpPr txBox="1"/>
          <p:nvPr/>
        </p:nvSpPr>
        <p:spPr>
          <a:xfrm>
            <a:off x="6558943" y="1460739"/>
            <a:ext cx="1521126" cy="369332"/>
          </a:xfrm>
          <a:prstGeom prst="rect">
            <a:avLst/>
          </a:prstGeom>
          <a:noFill/>
        </p:spPr>
        <p:txBody>
          <a:bodyPr wrap="square" rtlCol="0">
            <a:spAutoFit/>
          </a:bodyPr>
          <a:lstStyle/>
          <a:p>
            <a:pPr algn="ctr"/>
            <a:r>
              <a:rPr lang="en-US" b="1" dirty="0" smtClean="0"/>
              <a:t>Explore Data</a:t>
            </a:r>
            <a:endParaRPr lang="en-US" b="1" dirty="0"/>
          </a:p>
        </p:txBody>
      </p:sp>
      <p:sp>
        <p:nvSpPr>
          <p:cNvPr id="13" name="TextBox 12"/>
          <p:cNvSpPr txBox="1"/>
          <p:nvPr/>
        </p:nvSpPr>
        <p:spPr>
          <a:xfrm>
            <a:off x="1204822" y="241540"/>
            <a:ext cx="4537493" cy="707886"/>
          </a:xfrm>
          <a:prstGeom prst="rect">
            <a:avLst/>
          </a:prstGeom>
          <a:noFill/>
        </p:spPr>
        <p:txBody>
          <a:bodyPr wrap="square" rtlCol="0">
            <a:spAutoFit/>
          </a:bodyPr>
          <a:lstStyle/>
          <a:p>
            <a:r>
              <a:rPr lang="en-US" sz="4000" dirty="0" smtClean="0"/>
              <a:t>The data pipeline</a:t>
            </a:r>
            <a:endParaRPr lang="en-US" sz="4000" dirty="0"/>
          </a:p>
        </p:txBody>
      </p:sp>
      <p:sp>
        <p:nvSpPr>
          <p:cNvPr id="14" name="Oval 13"/>
          <p:cNvSpPr/>
          <p:nvPr/>
        </p:nvSpPr>
        <p:spPr>
          <a:xfrm>
            <a:off x="8811581" y="880414"/>
            <a:ext cx="2639683" cy="158726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186846" y="1164565"/>
            <a:ext cx="1935194" cy="1035169"/>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9379494" y="1475116"/>
            <a:ext cx="1521126" cy="369332"/>
          </a:xfrm>
          <a:prstGeom prst="rect">
            <a:avLst/>
          </a:prstGeom>
          <a:noFill/>
        </p:spPr>
        <p:txBody>
          <a:bodyPr wrap="square" rtlCol="0">
            <a:spAutoFit/>
          </a:bodyPr>
          <a:lstStyle/>
          <a:p>
            <a:pPr algn="ctr"/>
            <a:r>
              <a:rPr lang="en-US" b="1" dirty="0" smtClean="0"/>
              <a:t>Analyze Data</a:t>
            </a:r>
            <a:endParaRPr lang="en-US" b="1" dirty="0"/>
          </a:p>
        </p:txBody>
      </p:sp>
      <p:sp>
        <p:nvSpPr>
          <p:cNvPr id="24" name="TextBox 23"/>
          <p:cNvSpPr txBox="1"/>
          <p:nvPr/>
        </p:nvSpPr>
        <p:spPr>
          <a:xfrm>
            <a:off x="3394208" y="2941320"/>
            <a:ext cx="6572751" cy="523220"/>
          </a:xfrm>
          <a:prstGeom prst="rect">
            <a:avLst/>
          </a:prstGeom>
          <a:noFill/>
        </p:spPr>
        <p:txBody>
          <a:bodyPr wrap="square" rtlCol="0">
            <a:spAutoFit/>
          </a:bodyPr>
          <a:lstStyle/>
          <a:p>
            <a:r>
              <a:rPr lang="en-US" sz="2800" b="1" dirty="0" smtClean="0"/>
              <a:t>Is the increase in </a:t>
            </a:r>
            <a:r>
              <a:rPr lang="en-US" sz="2800" b="1" smtClean="0"/>
              <a:t>anger significant?</a:t>
            </a:r>
            <a:endParaRPr lang="en-US" sz="2800" b="1" dirty="0"/>
          </a:p>
        </p:txBody>
      </p:sp>
    </p:spTree>
    <p:extLst>
      <p:ext uri="{BB962C8B-B14F-4D97-AF65-F5344CB8AC3E}">
        <p14:creationId xmlns:p14="http://schemas.microsoft.com/office/powerpoint/2010/main" val="726574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63040" y="777300"/>
            <a:ext cx="10256520" cy="5386090"/>
          </a:xfrm>
          <a:prstGeom prst="rect">
            <a:avLst/>
          </a:prstGeom>
        </p:spPr>
        <p:txBody>
          <a:bodyPr wrap="square">
            <a:spAutoFit/>
          </a:bodyPr>
          <a:lstStyle/>
          <a:p>
            <a:r>
              <a:rPr lang="en-US" sz="2800" b="1" dirty="0" smtClean="0">
                <a:latin typeface="Arial" charset="0"/>
                <a:ea typeface="Arial" charset="0"/>
                <a:cs typeface="Arial" charset="0"/>
              </a:rPr>
              <a:t>t-test </a:t>
            </a:r>
            <a:r>
              <a:rPr lang="en-US" sz="2800" b="1" dirty="0">
                <a:latin typeface="Arial" charset="0"/>
                <a:ea typeface="Arial" charset="0"/>
                <a:cs typeface="Arial" charset="0"/>
              </a:rPr>
              <a:t>for significance </a:t>
            </a:r>
            <a:r>
              <a:rPr lang="en-US" sz="2800" b="1" dirty="0" smtClean="0">
                <a:latin typeface="Arial" charset="0"/>
                <a:ea typeface="Arial" charset="0"/>
                <a:cs typeface="Arial" charset="0"/>
              </a:rPr>
              <a:t>in increased anger after Umpqua </a:t>
            </a:r>
          </a:p>
          <a:p>
            <a:r>
              <a:rPr lang="en-US" sz="2800" b="1" dirty="0">
                <a:latin typeface="Arial" charset="0"/>
                <a:ea typeface="Arial" charset="0"/>
                <a:cs typeface="Arial" charset="0"/>
              </a:rPr>
              <a:t>	</a:t>
            </a:r>
            <a:r>
              <a:rPr lang="en-US" sz="2800" b="1" dirty="0" smtClean="0">
                <a:latin typeface="Arial" charset="0"/>
                <a:ea typeface="Arial" charset="0"/>
                <a:cs typeface="Arial" charset="0"/>
              </a:rPr>
              <a:t>as compared to anger after Sandy Hook</a:t>
            </a:r>
          </a:p>
          <a:p>
            <a:endParaRPr lang="en-US" sz="2400" dirty="0" smtClean="0">
              <a:latin typeface="Arial" charset="0"/>
              <a:ea typeface="Arial" charset="0"/>
              <a:cs typeface="Arial" charset="0"/>
            </a:endParaRPr>
          </a:p>
          <a:p>
            <a:r>
              <a:rPr lang="en-US" sz="2400" dirty="0" smtClean="0">
                <a:latin typeface="Arial" charset="0"/>
                <a:ea typeface="Arial" charset="0"/>
                <a:cs typeface="Arial" charset="0"/>
              </a:rPr>
              <a:t>t.test(</a:t>
            </a:r>
            <a:r>
              <a:rPr lang="en-US" sz="2400" dirty="0" err="1" smtClean="0">
                <a:latin typeface="Arial" charset="0"/>
                <a:ea typeface="Arial" charset="0"/>
                <a:cs typeface="Arial" charset="0"/>
              </a:rPr>
              <a:t>Umpqua.anger</a:t>
            </a:r>
            <a:r>
              <a:rPr lang="en-US" sz="2400" dirty="0" smtClean="0">
                <a:latin typeface="Arial" charset="0"/>
                <a:ea typeface="Arial" charset="0"/>
                <a:cs typeface="Arial" charset="0"/>
              </a:rPr>
              <a:t>, </a:t>
            </a:r>
            <a:r>
              <a:rPr lang="en-US" sz="2400" dirty="0" err="1">
                <a:latin typeface="Arial" charset="0"/>
                <a:ea typeface="Arial" charset="0"/>
                <a:cs typeface="Arial" charset="0"/>
              </a:rPr>
              <a:t>SandyHook.anger</a:t>
            </a:r>
            <a:r>
              <a:rPr lang="en-US" sz="2400" dirty="0">
                <a:latin typeface="Arial" charset="0"/>
                <a:ea typeface="Arial" charset="0"/>
                <a:cs typeface="Arial" charset="0"/>
              </a:rPr>
              <a:t>, alternative = "g</a:t>
            </a:r>
            <a:r>
              <a:rPr lang="en-US" sz="2400" dirty="0" smtClean="0">
                <a:latin typeface="Arial" charset="0"/>
                <a:ea typeface="Arial" charset="0"/>
                <a:cs typeface="Arial" charset="0"/>
              </a:rPr>
              <a:t>")</a:t>
            </a:r>
          </a:p>
          <a:p>
            <a:r>
              <a:rPr lang="en-US" sz="2400" dirty="0" smtClean="0">
                <a:latin typeface="Arial" charset="0"/>
                <a:ea typeface="Arial" charset="0"/>
                <a:cs typeface="Arial" charset="0"/>
              </a:rPr>
              <a:t>Welch </a:t>
            </a:r>
            <a:r>
              <a:rPr lang="en-US" sz="2400" dirty="0">
                <a:latin typeface="Arial" charset="0"/>
                <a:ea typeface="Arial" charset="0"/>
                <a:cs typeface="Arial" charset="0"/>
              </a:rPr>
              <a:t>Two Sample </a:t>
            </a:r>
            <a:r>
              <a:rPr lang="en-US" sz="2400" dirty="0" smtClean="0">
                <a:latin typeface="Arial" charset="0"/>
                <a:ea typeface="Arial" charset="0"/>
                <a:cs typeface="Arial" charset="0"/>
              </a:rPr>
              <a:t>t-test</a:t>
            </a:r>
          </a:p>
          <a:p>
            <a:endParaRPr lang="en-US" sz="2400" dirty="0">
              <a:latin typeface="Arial" charset="0"/>
              <a:ea typeface="Arial" charset="0"/>
              <a:cs typeface="Arial" charset="0"/>
            </a:endParaRPr>
          </a:p>
          <a:p>
            <a:r>
              <a:rPr lang="en-US" sz="2400" dirty="0" smtClean="0">
                <a:latin typeface="Arial" charset="0"/>
                <a:ea typeface="Arial" charset="0"/>
                <a:cs typeface="Arial" charset="0"/>
              </a:rPr>
              <a:t>data</a:t>
            </a:r>
            <a:r>
              <a:rPr lang="en-US" sz="2400" dirty="0">
                <a:latin typeface="Arial" charset="0"/>
                <a:ea typeface="Arial" charset="0"/>
                <a:cs typeface="Arial" charset="0"/>
              </a:rPr>
              <a:t>:  </a:t>
            </a:r>
            <a:r>
              <a:rPr lang="en-US" sz="2400" dirty="0" err="1">
                <a:latin typeface="Arial" charset="0"/>
                <a:ea typeface="Arial" charset="0"/>
                <a:cs typeface="Arial" charset="0"/>
              </a:rPr>
              <a:t>Umpqua.anger</a:t>
            </a:r>
            <a:r>
              <a:rPr lang="en-US" sz="2400" dirty="0">
                <a:latin typeface="Arial" charset="0"/>
                <a:ea typeface="Arial" charset="0"/>
                <a:cs typeface="Arial" charset="0"/>
              </a:rPr>
              <a:t> and </a:t>
            </a:r>
            <a:r>
              <a:rPr lang="en-US" sz="2400" dirty="0" err="1" smtClean="0">
                <a:latin typeface="Arial" charset="0"/>
                <a:ea typeface="Arial" charset="0"/>
                <a:cs typeface="Arial" charset="0"/>
              </a:rPr>
              <a:t>SandyHook.anger</a:t>
            </a:r>
            <a:endParaRPr lang="en-US" sz="2400" dirty="0" smtClean="0">
              <a:latin typeface="Arial" charset="0"/>
              <a:ea typeface="Arial" charset="0"/>
              <a:cs typeface="Arial" charset="0"/>
            </a:endParaRPr>
          </a:p>
          <a:p>
            <a:r>
              <a:rPr lang="en-US" sz="2400" dirty="0" smtClean="0">
                <a:latin typeface="Arial" charset="0"/>
                <a:ea typeface="Arial" charset="0"/>
                <a:cs typeface="Arial" charset="0"/>
              </a:rPr>
              <a:t>t </a:t>
            </a:r>
            <a:r>
              <a:rPr lang="en-US" sz="2400" dirty="0">
                <a:latin typeface="Arial" charset="0"/>
                <a:ea typeface="Arial" charset="0"/>
                <a:cs typeface="Arial" charset="0"/>
              </a:rPr>
              <a:t>= 93.156, df = 101120, p-value &lt; </a:t>
            </a:r>
            <a:r>
              <a:rPr lang="en-US" sz="2400" dirty="0" smtClean="0">
                <a:latin typeface="Arial" charset="0"/>
                <a:ea typeface="Arial" charset="0"/>
                <a:cs typeface="Arial" charset="0"/>
              </a:rPr>
              <a:t>2.2e-16</a:t>
            </a:r>
          </a:p>
          <a:p>
            <a:r>
              <a:rPr lang="en-US" sz="2400" dirty="0" smtClean="0">
                <a:latin typeface="Arial" charset="0"/>
                <a:ea typeface="Arial" charset="0"/>
                <a:cs typeface="Arial" charset="0"/>
              </a:rPr>
              <a:t>alternative </a:t>
            </a:r>
            <a:r>
              <a:rPr lang="en-US" sz="2400" dirty="0">
                <a:latin typeface="Arial" charset="0"/>
                <a:ea typeface="Arial" charset="0"/>
                <a:cs typeface="Arial" charset="0"/>
              </a:rPr>
              <a:t>hypothesis: true difference in means is greater than </a:t>
            </a:r>
            <a:r>
              <a:rPr lang="en-US" sz="2400" dirty="0" smtClean="0">
                <a:latin typeface="Arial" charset="0"/>
                <a:ea typeface="Arial" charset="0"/>
                <a:cs typeface="Arial" charset="0"/>
              </a:rPr>
              <a:t>0</a:t>
            </a:r>
          </a:p>
          <a:p>
            <a:r>
              <a:rPr lang="en-US" sz="2400" dirty="0" smtClean="0">
                <a:latin typeface="Arial" charset="0"/>
                <a:ea typeface="Arial" charset="0"/>
                <a:cs typeface="Arial" charset="0"/>
              </a:rPr>
              <a:t>95 </a:t>
            </a:r>
            <a:r>
              <a:rPr lang="en-US" sz="2400" dirty="0">
                <a:latin typeface="Arial" charset="0"/>
                <a:ea typeface="Arial" charset="0"/>
                <a:cs typeface="Arial" charset="0"/>
              </a:rPr>
              <a:t>percent confidence interval</a:t>
            </a:r>
            <a:r>
              <a:rPr lang="en-US" sz="2400" dirty="0" smtClean="0">
                <a:latin typeface="Arial" charset="0"/>
                <a:ea typeface="Arial" charset="0"/>
                <a:cs typeface="Arial" charset="0"/>
              </a:rPr>
              <a:t>:     </a:t>
            </a:r>
            <a:r>
              <a:rPr lang="en-US" sz="2400" dirty="0">
                <a:latin typeface="Arial" charset="0"/>
                <a:ea typeface="Arial" charset="0"/>
                <a:cs typeface="Arial" charset="0"/>
              </a:rPr>
              <a:t>0.02285762        </a:t>
            </a:r>
            <a:r>
              <a:rPr lang="en-US" sz="2400" dirty="0" err="1" smtClean="0">
                <a:latin typeface="Arial" charset="0"/>
                <a:ea typeface="Arial" charset="0"/>
                <a:cs typeface="Arial" charset="0"/>
              </a:rPr>
              <a:t>Inf</a:t>
            </a:r>
            <a:endParaRPr lang="en-US" sz="2400" dirty="0" smtClean="0">
              <a:latin typeface="Arial" charset="0"/>
              <a:ea typeface="Arial" charset="0"/>
              <a:cs typeface="Arial" charset="0"/>
            </a:endParaRPr>
          </a:p>
          <a:p>
            <a:endParaRPr lang="en-US" sz="2400" dirty="0">
              <a:latin typeface="Arial" charset="0"/>
              <a:ea typeface="Arial" charset="0"/>
              <a:cs typeface="Arial" charset="0"/>
            </a:endParaRPr>
          </a:p>
          <a:p>
            <a:r>
              <a:rPr lang="en-US" sz="2400" dirty="0" smtClean="0">
                <a:latin typeface="Arial" charset="0"/>
                <a:ea typeface="Arial" charset="0"/>
                <a:cs typeface="Arial" charset="0"/>
              </a:rPr>
              <a:t>sample </a:t>
            </a:r>
            <a:r>
              <a:rPr lang="en-US" sz="2400" dirty="0">
                <a:latin typeface="Arial" charset="0"/>
                <a:ea typeface="Arial" charset="0"/>
                <a:cs typeface="Arial" charset="0"/>
              </a:rPr>
              <a:t>estimates</a:t>
            </a:r>
            <a:r>
              <a:rPr lang="en-US" sz="2400" dirty="0" smtClean="0">
                <a:latin typeface="Arial" charset="0"/>
                <a:ea typeface="Arial" charset="0"/>
                <a:cs typeface="Arial" charset="0"/>
              </a:rPr>
              <a:t>:</a:t>
            </a:r>
          </a:p>
          <a:p>
            <a:r>
              <a:rPr lang="en-US" sz="2400" dirty="0" smtClean="0">
                <a:latin typeface="Arial" charset="0"/>
                <a:ea typeface="Arial" charset="0"/>
                <a:cs typeface="Arial" charset="0"/>
              </a:rPr>
              <a:t>   </a:t>
            </a:r>
            <a:r>
              <a:rPr lang="en-US" sz="2400" dirty="0">
                <a:latin typeface="Arial" charset="0"/>
                <a:ea typeface="Arial" charset="0"/>
                <a:cs typeface="Arial" charset="0"/>
              </a:rPr>
              <a:t>mean of x  </a:t>
            </a:r>
            <a:r>
              <a:rPr lang="en-US" sz="2400" dirty="0" smtClean="0">
                <a:latin typeface="Arial" charset="0"/>
                <a:ea typeface="Arial" charset="0"/>
                <a:cs typeface="Arial" charset="0"/>
              </a:rPr>
              <a:t>			mean </a:t>
            </a:r>
            <a:r>
              <a:rPr lang="en-US" sz="2400" dirty="0">
                <a:latin typeface="Arial" charset="0"/>
                <a:ea typeface="Arial" charset="0"/>
                <a:cs typeface="Arial" charset="0"/>
              </a:rPr>
              <a:t>of y </a:t>
            </a:r>
            <a:endParaRPr lang="en-US" sz="2400" dirty="0" smtClean="0">
              <a:latin typeface="Arial" charset="0"/>
              <a:ea typeface="Arial" charset="0"/>
              <a:cs typeface="Arial" charset="0"/>
            </a:endParaRPr>
          </a:p>
          <a:p>
            <a:r>
              <a:rPr lang="en-US" sz="2400" dirty="0">
                <a:latin typeface="Arial" charset="0"/>
                <a:ea typeface="Arial" charset="0"/>
                <a:cs typeface="Arial" charset="0"/>
              </a:rPr>
              <a:t> </a:t>
            </a:r>
            <a:r>
              <a:rPr lang="en-US" sz="2400" dirty="0" smtClean="0">
                <a:latin typeface="Arial" charset="0"/>
                <a:ea typeface="Arial" charset="0"/>
                <a:cs typeface="Arial" charset="0"/>
              </a:rPr>
              <a:t>  0.06516975 		0.04190128</a:t>
            </a:r>
            <a:endParaRPr lang="en-US" sz="2400" dirty="0">
              <a:latin typeface="Arial" charset="0"/>
              <a:ea typeface="Arial" charset="0"/>
              <a:cs typeface="Arial" charset="0"/>
            </a:endParaRPr>
          </a:p>
        </p:txBody>
      </p:sp>
    </p:spTree>
    <p:extLst>
      <p:ext uri="{BB962C8B-B14F-4D97-AF65-F5344CB8AC3E}">
        <p14:creationId xmlns:p14="http://schemas.microsoft.com/office/powerpoint/2010/main" val="16798126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38200" y="149275"/>
            <a:ext cx="11216640" cy="6001643"/>
          </a:xfrm>
          <a:prstGeom prst="rect">
            <a:avLst/>
          </a:prstGeom>
        </p:spPr>
        <p:txBody>
          <a:bodyPr wrap="square">
            <a:spAutoFit/>
          </a:bodyPr>
          <a:lstStyle/>
          <a:p>
            <a:pPr marL="285750" indent="-285750">
              <a:buFont typeface="Arial" charset="0"/>
              <a:buChar char="•"/>
            </a:pPr>
            <a:r>
              <a:rPr lang="en-US" sz="2400" b="1" dirty="0">
                <a:latin typeface="Arial" charset="0"/>
                <a:ea typeface="Arial" charset="0"/>
                <a:cs typeface="Arial" charset="0"/>
              </a:rPr>
              <a:t>Oregon college shooting: Shock, fear and confusion after attack at Umpqua Community </a:t>
            </a:r>
            <a:r>
              <a:rPr lang="en-US" sz="2400" b="1" dirty="0" smtClean="0">
                <a:latin typeface="Arial" charset="0"/>
                <a:ea typeface="Arial" charset="0"/>
                <a:cs typeface="Arial" charset="0"/>
              </a:rPr>
              <a:t>College</a:t>
            </a:r>
          </a:p>
          <a:p>
            <a:pPr marL="285750" indent="-285750">
              <a:buFont typeface="Arial" charset="0"/>
              <a:buChar char="•"/>
            </a:pPr>
            <a:endParaRPr lang="en-US" sz="2400" b="1" dirty="0" smtClean="0">
              <a:latin typeface="Arial" charset="0"/>
              <a:ea typeface="Arial" charset="0"/>
              <a:cs typeface="Arial" charset="0"/>
            </a:endParaRPr>
          </a:p>
          <a:p>
            <a:pPr marL="285750" indent="-285750">
              <a:buFont typeface="Arial" charset="0"/>
              <a:buChar char="•"/>
            </a:pPr>
            <a:r>
              <a:rPr lang="en-US" sz="2400" b="1" dirty="0" smtClean="0">
                <a:latin typeface="Arial" charset="0"/>
                <a:ea typeface="Arial" charset="0"/>
                <a:cs typeface="Arial" charset="0"/>
              </a:rPr>
              <a:t>Another </a:t>
            </a:r>
            <a:r>
              <a:rPr lang="en-US" sz="2400" b="1" dirty="0">
                <a:latin typeface="Arial" charset="0"/>
                <a:ea typeface="Arial" charset="0"/>
                <a:cs typeface="Arial" charset="0"/>
              </a:rPr>
              <a:t>gun massacre in the </a:t>
            </a:r>
            <a:r>
              <a:rPr lang="en-US" sz="2400" b="1" dirty="0" smtClean="0">
                <a:latin typeface="Arial" charset="0"/>
                <a:ea typeface="Arial" charset="0"/>
                <a:cs typeface="Arial" charset="0"/>
              </a:rPr>
              <a:t>States</a:t>
            </a:r>
          </a:p>
          <a:p>
            <a:pPr marL="285750" indent="-285750">
              <a:buFont typeface="Arial" charset="0"/>
              <a:buChar char="•"/>
            </a:pPr>
            <a:endParaRPr lang="en-US" sz="2400" b="1" dirty="0" smtClean="0">
              <a:latin typeface="Arial" charset="0"/>
              <a:ea typeface="Arial" charset="0"/>
              <a:cs typeface="Arial" charset="0"/>
            </a:endParaRPr>
          </a:p>
          <a:p>
            <a:pPr marL="285750" indent="-285750">
              <a:buFont typeface="Arial" charset="0"/>
              <a:buChar char="•"/>
            </a:pPr>
            <a:r>
              <a:rPr lang="en-US" sz="2400" b="1" dirty="0" smtClean="0">
                <a:latin typeface="Arial" charset="0"/>
                <a:ea typeface="Arial" charset="0"/>
                <a:cs typeface="Arial" charset="0"/>
              </a:rPr>
              <a:t>senseless</a:t>
            </a:r>
            <a:r>
              <a:rPr lang="en-US" sz="2400" b="1" dirty="0">
                <a:latin typeface="Arial" charset="0"/>
                <a:ea typeface="Arial" charset="0"/>
                <a:cs typeface="Arial" charset="0"/>
              </a:rPr>
              <a:t>. https://</a:t>
            </a:r>
            <a:r>
              <a:rPr lang="en-US" sz="2400" b="1" dirty="0" err="1">
                <a:latin typeface="Arial" charset="0"/>
                <a:ea typeface="Arial" charset="0"/>
                <a:cs typeface="Arial" charset="0"/>
              </a:rPr>
              <a:t>t.co</a:t>
            </a:r>
            <a:r>
              <a:rPr lang="en-US" sz="2400" b="1" dirty="0">
                <a:latin typeface="Arial" charset="0"/>
                <a:ea typeface="Arial" charset="0"/>
                <a:cs typeface="Arial" charset="0"/>
              </a:rPr>
              <a:t>/22WtC4Jfll		</a:t>
            </a:r>
          </a:p>
          <a:p>
            <a:endParaRPr lang="en-US" sz="2400" b="1" dirty="0" smtClean="0">
              <a:latin typeface="Arial" charset="0"/>
              <a:ea typeface="Arial" charset="0"/>
              <a:cs typeface="Arial" charset="0"/>
            </a:endParaRPr>
          </a:p>
          <a:p>
            <a:pPr marL="285750" indent="-285750">
              <a:buFont typeface="Arial" charset="0"/>
              <a:buChar char="•"/>
            </a:pPr>
            <a:r>
              <a:rPr lang="en-US" sz="2400" b="1" dirty="0" smtClean="0">
                <a:latin typeface="Arial" charset="0"/>
                <a:ea typeface="Arial" charset="0"/>
                <a:cs typeface="Arial" charset="0"/>
              </a:rPr>
              <a:t>holy </a:t>
            </a:r>
            <a:r>
              <a:rPr lang="en-US" sz="2400" b="1" dirty="0">
                <a:latin typeface="Arial" charset="0"/>
                <a:ea typeface="Arial" charset="0"/>
                <a:cs typeface="Arial" charset="0"/>
              </a:rPr>
              <a:t>hell the #Umpqua shooting...		</a:t>
            </a:r>
          </a:p>
          <a:p>
            <a:pPr marL="285750" indent="-285750">
              <a:buFont typeface="Arial" charset="0"/>
              <a:buChar char="•"/>
            </a:pPr>
            <a:endParaRPr lang="en-US" sz="2400" b="1" dirty="0" smtClean="0">
              <a:latin typeface="Arial" charset="0"/>
              <a:ea typeface="Arial" charset="0"/>
              <a:cs typeface="Arial" charset="0"/>
            </a:endParaRPr>
          </a:p>
          <a:p>
            <a:pPr marL="285750" indent="-285750">
              <a:buFont typeface="Arial" charset="0"/>
              <a:buChar char="•"/>
            </a:pPr>
            <a:r>
              <a:rPr lang="en-US" sz="2400" b="1" dirty="0" smtClean="0">
                <a:latin typeface="Arial" charset="0"/>
                <a:ea typeface="Arial" charset="0"/>
                <a:cs typeface="Arial" charset="0"/>
              </a:rPr>
              <a:t>Horrible</a:t>
            </a:r>
            <a:r>
              <a:rPr lang="en-US" sz="2400" b="1" dirty="0">
                <a:latin typeface="Arial" charset="0"/>
                <a:ea typeface="Arial" charset="0"/>
                <a:cs typeface="Arial" charset="0"/>
              </a:rPr>
              <a:t>. https://</a:t>
            </a:r>
            <a:r>
              <a:rPr lang="en-US" sz="2400" b="1" dirty="0" err="1">
                <a:latin typeface="Arial" charset="0"/>
                <a:ea typeface="Arial" charset="0"/>
                <a:cs typeface="Arial" charset="0"/>
              </a:rPr>
              <a:t>t.co</a:t>
            </a:r>
            <a:r>
              <a:rPr lang="en-US" sz="2400" b="1" dirty="0">
                <a:latin typeface="Arial" charset="0"/>
                <a:ea typeface="Arial" charset="0"/>
                <a:cs typeface="Arial" charset="0"/>
              </a:rPr>
              <a:t>/I30SEODIUB		</a:t>
            </a:r>
          </a:p>
          <a:p>
            <a:pPr marL="285750" indent="-285750">
              <a:buFont typeface="Arial" charset="0"/>
              <a:buChar char="•"/>
            </a:pPr>
            <a:endParaRPr lang="en-US" sz="2400" b="1" dirty="0" smtClean="0">
              <a:latin typeface="Arial" charset="0"/>
              <a:ea typeface="Arial" charset="0"/>
              <a:cs typeface="Arial" charset="0"/>
            </a:endParaRPr>
          </a:p>
          <a:p>
            <a:pPr marL="285750" indent="-285750">
              <a:buFont typeface="Arial" charset="0"/>
              <a:buChar char="•"/>
            </a:pPr>
            <a:r>
              <a:rPr lang="en-US" sz="2400" b="1" dirty="0" smtClean="0">
                <a:latin typeface="Arial" charset="0"/>
                <a:ea typeface="Arial" charset="0"/>
                <a:cs typeface="Arial" charset="0"/>
              </a:rPr>
              <a:t>Damn </a:t>
            </a:r>
            <a:r>
              <a:rPr lang="en-US" sz="2400" b="1" dirty="0">
                <a:latin typeface="Arial" charset="0"/>
                <a:ea typeface="Arial" charset="0"/>
                <a:cs typeface="Arial" charset="0"/>
              </a:rPr>
              <a:t>crazy at Umpqua .been there before when I stayed up there</a:t>
            </a:r>
            <a:r>
              <a:rPr lang="en-US" sz="2400" b="1" dirty="0" smtClean="0">
                <a:latin typeface="Arial" charset="0"/>
                <a:ea typeface="Arial" charset="0"/>
                <a:cs typeface="Arial" charset="0"/>
              </a:rPr>
              <a:t>.</a:t>
            </a:r>
          </a:p>
          <a:p>
            <a:pPr marL="285750" indent="-285750">
              <a:buFont typeface="Arial" charset="0"/>
              <a:buChar char="•"/>
            </a:pPr>
            <a:endParaRPr lang="en-US" sz="2400" b="1" dirty="0" smtClean="0">
              <a:latin typeface="Arial" charset="0"/>
              <a:ea typeface="Arial" charset="0"/>
              <a:cs typeface="Arial" charset="0"/>
            </a:endParaRPr>
          </a:p>
          <a:p>
            <a:pPr marL="285750" indent="-285750">
              <a:buFont typeface="Arial" charset="0"/>
              <a:buChar char="•"/>
            </a:pPr>
            <a:r>
              <a:rPr lang="en-US" sz="2400" b="1" dirty="0">
                <a:latin typeface="Arial" charset="0"/>
                <a:ea typeface="Arial" charset="0"/>
                <a:cs typeface="Arial" charset="0"/>
              </a:rPr>
              <a:t>Heard about umpqua college shooting attack. Crazy </a:t>
            </a:r>
            <a:r>
              <a:rPr lang="en-US" sz="2400" b="1" dirty="0" smtClean="0">
                <a:latin typeface="Arial" charset="0"/>
                <a:ea typeface="Arial" charset="0"/>
                <a:cs typeface="Arial" charset="0"/>
              </a:rPr>
              <a:t>!</a:t>
            </a:r>
          </a:p>
          <a:p>
            <a:pPr marL="285750" indent="-285750">
              <a:buFont typeface="Arial" charset="0"/>
              <a:buChar char="•"/>
            </a:pPr>
            <a:endParaRPr lang="en-US" sz="2400" b="1" dirty="0" smtClean="0">
              <a:latin typeface="Arial" charset="0"/>
              <a:ea typeface="Arial" charset="0"/>
              <a:cs typeface="Arial" charset="0"/>
            </a:endParaRPr>
          </a:p>
          <a:p>
            <a:pPr marL="285750" indent="-285750">
              <a:buFont typeface="Arial" charset="0"/>
              <a:buChar char="•"/>
            </a:pPr>
            <a:r>
              <a:rPr lang="en-US" sz="2400" b="1" dirty="0" err="1">
                <a:latin typeface="Arial" charset="0"/>
                <a:ea typeface="Arial" charset="0"/>
                <a:cs typeface="Arial" charset="0"/>
              </a:rPr>
              <a:t>im</a:t>
            </a:r>
            <a:r>
              <a:rPr lang="en-US" sz="2400" b="1" dirty="0">
                <a:latin typeface="Arial" charset="0"/>
                <a:ea typeface="Arial" charset="0"/>
                <a:cs typeface="Arial" charset="0"/>
              </a:rPr>
              <a:t> so in shock because of the umpqua shooting </a:t>
            </a:r>
            <a:r>
              <a:rPr lang="en-US" sz="2400" b="1" dirty="0" err="1">
                <a:latin typeface="Arial" charset="0"/>
                <a:ea typeface="Arial" charset="0"/>
                <a:cs typeface="Arial" charset="0"/>
              </a:rPr>
              <a:t>i</a:t>
            </a:r>
            <a:r>
              <a:rPr lang="en-US" sz="2400" b="1" dirty="0">
                <a:latin typeface="Arial" charset="0"/>
                <a:ea typeface="Arial" charset="0"/>
                <a:cs typeface="Arial" charset="0"/>
              </a:rPr>
              <a:t> do not even have words</a:t>
            </a:r>
          </a:p>
        </p:txBody>
      </p:sp>
    </p:spTree>
    <p:extLst>
      <p:ext uri="{BB962C8B-B14F-4D97-AF65-F5344CB8AC3E}">
        <p14:creationId xmlns:p14="http://schemas.microsoft.com/office/powerpoint/2010/main" val="2273195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p:nvPr/>
        </p:nvSpPr>
        <p:spPr>
          <a:xfrm>
            <a:off x="1631541" y="1155940"/>
            <a:ext cx="1935194" cy="1035169"/>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025083" y="1157376"/>
            <a:ext cx="1935194" cy="1035169"/>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349038" y="1158814"/>
            <a:ext cx="1935194" cy="1035169"/>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873083" y="1463615"/>
            <a:ext cx="1521126" cy="369332"/>
          </a:xfrm>
          <a:prstGeom prst="rect">
            <a:avLst/>
          </a:prstGeom>
          <a:noFill/>
        </p:spPr>
        <p:txBody>
          <a:bodyPr wrap="square" rtlCol="0">
            <a:spAutoFit/>
          </a:bodyPr>
          <a:lstStyle/>
          <a:p>
            <a:pPr algn="ctr"/>
            <a:r>
              <a:rPr lang="en-US" b="1" dirty="0" smtClean="0"/>
              <a:t>Acquire Data</a:t>
            </a:r>
            <a:endParaRPr lang="en-US" b="1" dirty="0"/>
          </a:p>
        </p:txBody>
      </p:sp>
      <p:sp>
        <p:nvSpPr>
          <p:cNvPr id="10" name="TextBox 9"/>
          <p:cNvSpPr txBox="1"/>
          <p:nvPr/>
        </p:nvSpPr>
        <p:spPr>
          <a:xfrm>
            <a:off x="4236429" y="1477992"/>
            <a:ext cx="1521126" cy="369332"/>
          </a:xfrm>
          <a:prstGeom prst="rect">
            <a:avLst/>
          </a:prstGeom>
          <a:noFill/>
        </p:spPr>
        <p:txBody>
          <a:bodyPr wrap="square" rtlCol="0">
            <a:spAutoFit/>
          </a:bodyPr>
          <a:lstStyle/>
          <a:p>
            <a:pPr algn="ctr"/>
            <a:r>
              <a:rPr lang="en-US" b="1" dirty="0" smtClean="0"/>
              <a:t>Wrangle Data</a:t>
            </a:r>
            <a:endParaRPr lang="en-US" b="1" dirty="0"/>
          </a:p>
        </p:txBody>
      </p:sp>
      <p:sp>
        <p:nvSpPr>
          <p:cNvPr id="11" name="TextBox 10"/>
          <p:cNvSpPr txBox="1"/>
          <p:nvPr/>
        </p:nvSpPr>
        <p:spPr>
          <a:xfrm>
            <a:off x="6558943" y="1460739"/>
            <a:ext cx="1521126" cy="369332"/>
          </a:xfrm>
          <a:prstGeom prst="rect">
            <a:avLst/>
          </a:prstGeom>
          <a:noFill/>
        </p:spPr>
        <p:txBody>
          <a:bodyPr wrap="square" rtlCol="0">
            <a:spAutoFit/>
          </a:bodyPr>
          <a:lstStyle/>
          <a:p>
            <a:pPr algn="ctr"/>
            <a:r>
              <a:rPr lang="en-US" b="1" dirty="0" smtClean="0"/>
              <a:t>Explore Data</a:t>
            </a:r>
            <a:endParaRPr lang="en-US" b="1" dirty="0"/>
          </a:p>
        </p:txBody>
      </p:sp>
      <p:sp>
        <p:nvSpPr>
          <p:cNvPr id="13" name="TextBox 12"/>
          <p:cNvSpPr txBox="1"/>
          <p:nvPr/>
        </p:nvSpPr>
        <p:spPr>
          <a:xfrm>
            <a:off x="1204822" y="241540"/>
            <a:ext cx="4537493" cy="707886"/>
          </a:xfrm>
          <a:prstGeom prst="rect">
            <a:avLst/>
          </a:prstGeom>
          <a:noFill/>
        </p:spPr>
        <p:txBody>
          <a:bodyPr wrap="square" rtlCol="0">
            <a:spAutoFit/>
          </a:bodyPr>
          <a:lstStyle/>
          <a:p>
            <a:r>
              <a:rPr lang="en-US" sz="4000" dirty="0" smtClean="0"/>
              <a:t>The data pipeline</a:t>
            </a:r>
            <a:endParaRPr lang="en-US" sz="4000" dirty="0"/>
          </a:p>
        </p:txBody>
      </p:sp>
      <p:sp>
        <p:nvSpPr>
          <p:cNvPr id="14" name="Oval 13"/>
          <p:cNvSpPr/>
          <p:nvPr/>
        </p:nvSpPr>
        <p:spPr>
          <a:xfrm>
            <a:off x="8811581" y="880414"/>
            <a:ext cx="2639683" cy="158726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186846" y="1164565"/>
            <a:ext cx="1935194" cy="1035169"/>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9379494" y="1475116"/>
            <a:ext cx="1521126" cy="369332"/>
          </a:xfrm>
          <a:prstGeom prst="rect">
            <a:avLst/>
          </a:prstGeom>
          <a:noFill/>
        </p:spPr>
        <p:txBody>
          <a:bodyPr wrap="square" rtlCol="0">
            <a:spAutoFit/>
          </a:bodyPr>
          <a:lstStyle/>
          <a:p>
            <a:pPr algn="ctr"/>
            <a:r>
              <a:rPr lang="en-US" b="1" dirty="0" smtClean="0"/>
              <a:t>Analyze Data</a:t>
            </a:r>
            <a:endParaRPr lang="en-US" b="1" dirty="0"/>
          </a:p>
        </p:txBody>
      </p:sp>
      <p:sp>
        <p:nvSpPr>
          <p:cNvPr id="24" name="TextBox 23"/>
          <p:cNvSpPr txBox="1"/>
          <p:nvPr/>
        </p:nvSpPr>
        <p:spPr>
          <a:xfrm>
            <a:off x="1402941" y="3093720"/>
            <a:ext cx="10255659" cy="523220"/>
          </a:xfrm>
          <a:prstGeom prst="rect">
            <a:avLst/>
          </a:prstGeom>
          <a:noFill/>
        </p:spPr>
        <p:txBody>
          <a:bodyPr wrap="square" rtlCol="0">
            <a:spAutoFit/>
          </a:bodyPr>
          <a:lstStyle/>
          <a:p>
            <a:r>
              <a:rPr lang="en-US" sz="2800" b="1" dirty="0" smtClean="0"/>
              <a:t>Is there a difference in the </a:t>
            </a:r>
            <a:r>
              <a:rPr lang="en-US" sz="2800" b="1" smtClean="0"/>
              <a:t>sentiment content of letters vs tweets?</a:t>
            </a:r>
            <a:endParaRPr lang="en-US" sz="2800" b="1" dirty="0"/>
          </a:p>
        </p:txBody>
      </p:sp>
    </p:spTree>
    <p:extLst>
      <p:ext uri="{BB962C8B-B14F-4D97-AF65-F5344CB8AC3E}">
        <p14:creationId xmlns:p14="http://schemas.microsoft.com/office/powerpoint/2010/main" val="14928149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972168" y="228601"/>
            <a:ext cx="3523632" cy="2880360"/>
          </a:xfrm>
          <a:prstGeom prst="rect">
            <a:avLst/>
          </a:prstGeom>
        </p:spPr>
      </p:pic>
      <p:pic>
        <p:nvPicPr>
          <p:cNvPr id="3" name="Picture 2"/>
          <p:cNvPicPr>
            <a:picLocks noChangeAspect="1"/>
          </p:cNvPicPr>
          <p:nvPr/>
        </p:nvPicPr>
        <p:blipFill>
          <a:blip r:embed="rId4"/>
          <a:stretch>
            <a:fillRect/>
          </a:stretch>
        </p:blipFill>
        <p:spPr>
          <a:xfrm>
            <a:off x="4711181" y="259080"/>
            <a:ext cx="3538481" cy="2834641"/>
          </a:xfrm>
          <a:prstGeom prst="rect">
            <a:avLst/>
          </a:prstGeom>
        </p:spPr>
      </p:pic>
      <p:pic>
        <p:nvPicPr>
          <p:cNvPr id="4" name="Picture 3"/>
          <p:cNvPicPr>
            <a:picLocks noChangeAspect="1"/>
          </p:cNvPicPr>
          <p:nvPr/>
        </p:nvPicPr>
        <p:blipFill>
          <a:blip r:embed="rId5"/>
          <a:stretch>
            <a:fillRect/>
          </a:stretch>
        </p:blipFill>
        <p:spPr>
          <a:xfrm>
            <a:off x="1983673" y="3581400"/>
            <a:ext cx="3633126" cy="2849881"/>
          </a:xfrm>
          <a:prstGeom prst="rect">
            <a:avLst/>
          </a:prstGeom>
        </p:spPr>
      </p:pic>
      <p:pic>
        <p:nvPicPr>
          <p:cNvPr id="5" name="Picture 4"/>
          <p:cNvPicPr>
            <a:picLocks noChangeAspect="1"/>
          </p:cNvPicPr>
          <p:nvPr/>
        </p:nvPicPr>
        <p:blipFill>
          <a:blip r:embed="rId6"/>
          <a:stretch>
            <a:fillRect/>
          </a:stretch>
        </p:blipFill>
        <p:spPr>
          <a:xfrm>
            <a:off x="6392403" y="3550921"/>
            <a:ext cx="3574557" cy="2824582"/>
          </a:xfrm>
          <a:prstGeom prst="rect">
            <a:avLst/>
          </a:prstGeom>
        </p:spPr>
      </p:pic>
      <p:pic>
        <p:nvPicPr>
          <p:cNvPr id="6" name="Picture 5"/>
          <p:cNvPicPr>
            <a:picLocks noChangeAspect="1"/>
          </p:cNvPicPr>
          <p:nvPr/>
        </p:nvPicPr>
        <p:blipFill>
          <a:blip r:embed="rId7"/>
          <a:stretch>
            <a:fillRect/>
          </a:stretch>
        </p:blipFill>
        <p:spPr>
          <a:xfrm>
            <a:off x="8479092" y="289560"/>
            <a:ext cx="3484308" cy="2813532"/>
          </a:xfrm>
          <a:prstGeom prst="rect">
            <a:avLst/>
          </a:prstGeom>
        </p:spPr>
      </p:pic>
      <p:sp>
        <p:nvSpPr>
          <p:cNvPr id="7" name="TextBox 6"/>
          <p:cNvSpPr txBox="1"/>
          <p:nvPr/>
        </p:nvSpPr>
        <p:spPr>
          <a:xfrm>
            <a:off x="972168" y="3103092"/>
            <a:ext cx="3325512" cy="369332"/>
          </a:xfrm>
          <a:prstGeom prst="rect">
            <a:avLst/>
          </a:prstGeom>
          <a:noFill/>
        </p:spPr>
        <p:txBody>
          <a:bodyPr wrap="square" rtlCol="0">
            <a:spAutoFit/>
          </a:bodyPr>
          <a:lstStyle/>
          <a:p>
            <a:r>
              <a:rPr lang="nb-NO" dirty="0">
                <a:latin typeface="Arial" charset="0"/>
                <a:ea typeface="Arial" charset="0"/>
                <a:cs typeface="Arial" charset="0"/>
              </a:rPr>
              <a:t>t = </a:t>
            </a:r>
            <a:r>
              <a:rPr lang="nb-NO" dirty="0" smtClean="0">
                <a:latin typeface="Arial" charset="0"/>
                <a:ea typeface="Arial" charset="0"/>
                <a:cs typeface="Arial" charset="0"/>
              </a:rPr>
              <a:t>9.1543,  </a:t>
            </a:r>
            <a:r>
              <a:rPr lang="nb-NO" dirty="0">
                <a:latin typeface="Arial" charset="0"/>
                <a:ea typeface="Arial" charset="0"/>
                <a:cs typeface="Arial" charset="0"/>
              </a:rPr>
              <a:t>p-</a:t>
            </a:r>
            <a:r>
              <a:rPr lang="nb-NO" dirty="0" err="1">
                <a:latin typeface="Arial" charset="0"/>
                <a:ea typeface="Arial" charset="0"/>
                <a:cs typeface="Arial" charset="0"/>
              </a:rPr>
              <a:t>value</a:t>
            </a:r>
            <a:r>
              <a:rPr lang="nb-NO" dirty="0">
                <a:latin typeface="Arial" charset="0"/>
                <a:ea typeface="Arial" charset="0"/>
                <a:cs typeface="Arial" charset="0"/>
              </a:rPr>
              <a:t> &lt; 2.2e-16</a:t>
            </a:r>
            <a:endParaRPr lang="en-US" dirty="0">
              <a:latin typeface="Arial" charset="0"/>
              <a:ea typeface="Arial" charset="0"/>
              <a:cs typeface="Arial" charset="0"/>
            </a:endParaRPr>
          </a:p>
        </p:txBody>
      </p:sp>
      <p:sp>
        <p:nvSpPr>
          <p:cNvPr id="9" name="TextBox 8"/>
          <p:cNvSpPr txBox="1"/>
          <p:nvPr/>
        </p:nvSpPr>
        <p:spPr>
          <a:xfrm>
            <a:off x="4904088" y="3118332"/>
            <a:ext cx="3325512" cy="369332"/>
          </a:xfrm>
          <a:prstGeom prst="rect">
            <a:avLst/>
          </a:prstGeom>
          <a:noFill/>
        </p:spPr>
        <p:txBody>
          <a:bodyPr wrap="square" rtlCol="0">
            <a:spAutoFit/>
          </a:bodyPr>
          <a:lstStyle/>
          <a:p>
            <a:r>
              <a:rPr lang="nb-NO" dirty="0">
                <a:latin typeface="Arial" charset="0"/>
                <a:ea typeface="Arial" charset="0"/>
                <a:cs typeface="Arial" charset="0"/>
              </a:rPr>
              <a:t>t = </a:t>
            </a:r>
            <a:r>
              <a:rPr lang="nb-NO" dirty="0" smtClean="0">
                <a:latin typeface="Arial" charset="0"/>
                <a:ea typeface="Arial" charset="0"/>
                <a:cs typeface="Arial" charset="0"/>
              </a:rPr>
              <a:t>8.7403,  </a:t>
            </a:r>
            <a:r>
              <a:rPr lang="nb-NO" dirty="0">
                <a:latin typeface="Arial" charset="0"/>
                <a:ea typeface="Arial" charset="0"/>
                <a:cs typeface="Arial" charset="0"/>
              </a:rPr>
              <a:t>p-</a:t>
            </a:r>
            <a:r>
              <a:rPr lang="nb-NO" dirty="0" err="1">
                <a:latin typeface="Arial" charset="0"/>
                <a:ea typeface="Arial" charset="0"/>
                <a:cs typeface="Arial" charset="0"/>
              </a:rPr>
              <a:t>value</a:t>
            </a:r>
            <a:r>
              <a:rPr lang="nb-NO" dirty="0">
                <a:latin typeface="Arial" charset="0"/>
                <a:ea typeface="Arial" charset="0"/>
                <a:cs typeface="Arial" charset="0"/>
              </a:rPr>
              <a:t> &lt; 2.2e-16</a:t>
            </a:r>
            <a:endParaRPr lang="en-US" dirty="0">
              <a:latin typeface="Arial" charset="0"/>
              <a:ea typeface="Arial" charset="0"/>
              <a:cs typeface="Arial" charset="0"/>
            </a:endParaRPr>
          </a:p>
        </p:txBody>
      </p:sp>
      <p:sp>
        <p:nvSpPr>
          <p:cNvPr id="10" name="TextBox 9"/>
          <p:cNvSpPr txBox="1"/>
          <p:nvPr/>
        </p:nvSpPr>
        <p:spPr>
          <a:xfrm>
            <a:off x="8515968" y="3072612"/>
            <a:ext cx="3325512" cy="369332"/>
          </a:xfrm>
          <a:prstGeom prst="rect">
            <a:avLst/>
          </a:prstGeom>
          <a:noFill/>
        </p:spPr>
        <p:txBody>
          <a:bodyPr wrap="square" rtlCol="0">
            <a:spAutoFit/>
          </a:bodyPr>
          <a:lstStyle/>
          <a:p>
            <a:r>
              <a:rPr lang="nb-NO" dirty="0">
                <a:latin typeface="Arial" charset="0"/>
                <a:ea typeface="Arial" charset="0"/>
                <a:cs typeface="Arial" charset="0"/>
              </a:rPr>
              <a:t>t = </a:t>
            </a:r>
            <a:r>
              <a:rPr lang="nb-NO" dirty="0" smtClean="0">
                <a:latin typeface="Arial" charset="0"/>
                <a:ea typeface="Arial" charset="0"/>
                <a:cs typeface="Arial" charset="0"/>
              </a:rPr>
              <a:t>10.972,  </a:t>
            </a:r>
            <a:r>
              <a:rPr lang="nb-NO" dirty="0">
                <a:latin typeface="Arial" charset="0"/>
                <a:ea typeface="Arial" charset="0"/>
                <a:cs typeface="Arial" charset="0"/>
              </a:rPr>
              <a:t>p-</a:t>
            </a:r>
            <a:r>
              <a:rPr lang="nb-NO" dirty="0" err="1">
                <a:latin typeface="Arial" charset="0"/>
                <a:ea typeface="Arial" charset="0"/>
                <a:cs typeface="Arial" charset="0"/>
              </a:rPr>
              <a:t>value</a:t>
            </a:r>
            <a:r>
              <a:rPr lang="nb-NO" dirty="0">
                <a:latin typeface="Arial" charset="0"/>
                <a:ea typeface="Arial" charset="0"/>
                <a:cs typeface="Arial" charset="0"/>
              </a:rPr>
              <a:t> &lt; 2.2e-16</a:t>
            </a:r>
            <a:endParaRPr lang="en-US" dirty="0">
              <a:latin typeface="Arial" charset="0"/>
              <a:ea typeface="Arial" charset="0"/>
              <a:cs typeface="Arial" charset="0"/>
            </a:endParaRPr>
          </a:p>
        </p:txBody>
      </p:sp>
      <p:sp>
        <p:nvSpPr>
          <p:cNvPr id="11" name="TextBox 10"/>
          <p:cNvSpPr txBox="1"/>
          <p:nvPr/>
        </p:nvSpPr>
        <p:spPr>
          <a:xfrm>
            <a:off x="2023728" y="6394932"/>
            <a:ext cx="3325512" cy="369332"/>
          </a:xfrm>
          <a:prstGeom prst="rect">
            <a:avLst/>
          </a:prstGeom>
          <a:noFill/>
        </p:spPr>
        <p:txBody>
          <a:bodyPr wrap="square" rtlCol="0">
            <a:spAutoFit/>
          </a:bodyPr>
          <a:lstStyle/>
          <a:p>
            <a:r>
              <a:rPr lang="nb-NO" dirty="0">
                <a:latin typeface="Arial" charset="0"/>
                <a:ea typeface="Arial" charset="0"/>
                <a:cs typeface="Arial" charset="0"/>
              </a:rPr>
              <a:t>t = </a:t>
            </a:r>
            <a:r>
              <a:rPr lang="nb-NO" dirty="0" smtClean="0">
                <a:latin typeface="Arial" charset="0"/>
                <a:ea typeface="Arial" charset="0"/>
                <a:cs typeface="Arial" charset="0"/>
              </a:rPr>
              <a:t>9.6111,  </a:t>
            </a:r>
            <a:r>
              <a:rPr lang="nb-NO" dirty="0">
                <a:latin typeface="Arial" charset="0"/>
                <a:ea typeface="Arial" charset="0"/>
                <a:cs typeface="Arial" charset="0"/>
              </a:rPr>
              <a:t>p-</a:t>
            </a:r>
            <a:r>
              <a:rPr lang="nb-NO" dirty="0" err="1">
                <a:latin typeface="Arial" charset="0"/>
                <a:ea typeface="Arial" charset="0"/>
                <a:cs typeface="Arial" charset="0"/>
              </a:rPr>
              <a:t>value</a:t>
            </a:r>
            <a:r>
              <a:rPr lang="nb-NO" dirty="0">
                <a:latin typeface="Arial" charset="0"/>
                <a:ea typeface="Arial" charset="0"/>
                <a:cs typeface="Arial" charset="0"/>
              </a:rPr>
              <a:t> &lt; 2.2e-16</a:t>
            </a:r>
            <a:endParaRPr lang="en-US" dirty="0">
              <a:latin typeface="Arial" charset="0"/>
              <a:ea typeface="Arial" charset="0"/>
              <a:cs typeface="Arial" charset="0"/>
            </a:endParaRPr>
          </a:p>
        </p:txBody>
      </p:sp>
      <p:sp>
        <p:nvSpPr>
          <p:cNvPr id="12" name="TextBox 11"/>
          <p:cNvSpPr txBox="1"/>
          <p:nvPr/>
        </p:nvSpPr>
        <p:spPr>
          <a:xfrm>
            <a:off x="6458568" y="6394932"/>
            <a:ext cx="3325512" cy="369332"/>
          </a:xfrm>
          <a:prstGeom prst="rect">
            <a:avLst/>
          </a:prstGeom>
          <a:noFill/>
        </p:spPr>
        <p:txBody>
          <a:bodyPr wrap="square" rtlCol="0">
            <a:spAutoFit/>
          </a:bodyPr>
          <a:lstStyle/>
          <a:p>
            <a:r>
              <a:rPr lang="nb-NO" dirty="0">
                <a:latin typeface="Arial" charset="0"/>
                <a:ea typeface="Arial" charset="0"/>
                <a:cs typeface="Arial" charset="0"/>
              </a:rPr>
              <a:t>t = </a:t>
            </a:r>
            <a:r>
              <a:rPr lang="nb-NO" dirty="0" smtClean="0">
                <a:latin typeface="Arial" charset="0"/>
                <a:ea typeface="Arial" charset="0"/>
                <a:cs typeface="Arial" charset="0"/>
              </a:rPr>
              <a:t>9.2149,  </a:t>
            </a:r>
            <a:r>
              <a:rPr lang="nb-NO" dirty="0">
                <a:latin typeface="Arial" charset="0"/>
                <a:ea typeface="Arial" charset="0"/>
                <a:cs typeface="Arial" charset="0"/>
              </a:rPr>
              <a:t>p-</a:t>
            </a:r>
            <a:r>
              <a:rPr lang="nb-NO" dirty="0" err="1">
                <a:latin typeface="Arial" charset="0"/>
                <a:ea typeface="Arial" charset="0"/>
                <a:cs typeface="Arial" charset="0"/>
              </a:rPr>
              <a:t>value</a:t>
            </a:r>
            <a:r>
              <a:rPr lang="nb-NO" dirty="0">
                <a:latin typeface="Arial" charset="0"/>
                <a:ea typeface="Arial" charset="0"/>
                <a:cs typeface="Arial" charset="0"/>
              </a:rPr>
              <a:t> &lt; 2.2e-16</a:t>
            </a:r>
            <a:endParaRPr lang="en-US" dirty="0">
              <a:latin typeface="Arial" charset="0"/>
              <a:ea typeface="Arial" charset="0"/>
              <a:cs typeface="Arial" charset="0"/>
            </a:endParaRPr>
          </a:p>
        </p:txBody>
      </p:sp>
    </p:spTree>
    <p:extLst>
      <p:ext uri="{BB962C8B-B14F-4D97-AF65-F5344CB8AC3E}">
        <p14:creationId xmlns:p14="http://schemas.microsoft.com/office/powerpoint/2010/main" val="19719062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81200" y="594360"/>
            <a:ext cx="8793480" cy="461665"/>
          </a:xfrm>
          <a:prstGeom prst="rect">
            <a:avLst/>
          </a:prstGeom>
          <a:noFill/>
        </p:spPr>
        <p:txBody>
          <a:bodyPr wrap="square" rtlCol="0">
            <a:spAutoFit/>
          </a:bodyPr>
          <a:lstStyle/>
          <a:p>
            <a:r>
              <a:rPr lang="en-US" sz="2400" b="1" dirty="0" smtClean="0">
                <a:latin typeface="Arial" charset="0"/>
                <a:ea typeface="Arial" charset="0"/>
                <a:cs typeface="Arial" charset="0"/>
              </a:rPr>
              <a:t>Concluding Thoughts</a:t>
            </a:r>
            <a:endParaRPr lang="en-US" sz="2400" b="1" dirty="0">
              <a:latin typeface="Arial" charset="0"/>
              <a:ea typeface="Arial" charset="0"/>
              <a:cs typeface="Arial" charset="0"/>
            </a:endParaRPr>
          </a:p>
        </p:txBody>
      </p:sp>
      <p:sp>
        <p:nvSpPr>
          <p:cNvPr id="4" name="TextBox 3"/>
          <p:cNvSpPr txBox="1"/>
          <p:nvPr/>
        </p:nvSpPr>
        <p:spPr>
          <a:xfrm>
            <a:off x="990600" y="1341120"/>
            <a:ext cx="10988040" cy="5047536"/>
          </a:xfrm>
          <a:prstGeom prst="rect">
            <a:avLst/>
          </a:prstGeom>
          <a:noFill/>
        </p:spPr>
        <p:txBody>
          <a:bodyPr wrap="square" rtlCol="0">
            <a:spAutoFit/>
          </a:bodyPr>
          <a:lstStyle/>
          <a:p>
            <a:pPr marL="342900" indent="-342900">
              <a:buFont typeface="Arial" charset="0"/>
              <a:buChar char="•"/>
            </a:pPr>
            <a:endParaRPr lang="en-US" sz="2000" dirty="0" smtClean="0">
              <a:latin typeface="Arial" charset="0"/>
              <a:ea typeface="Arial" charset="0"/>
              <a:cs typeface="Arial" charset="0"/>
            </a:endParaRPr>
          </a:p>
          <a:p>
            <a:pPr marL="342900" indent="-342900">
              <a:buFont typeface="Arial" charset="0"/>
              <a:buChar char="•"/>
            </a:pPr>
            <a:r>
              <a:rPr lang="en-US" sz="2400" dirty="0" smtClean="0">
                <a:latin typeface="Arial" charset="0"/>
                <a:ea typeface="Arial" charset="0"/>
                <a:cs typeface="Arial" charset="0"/>
              </a:rPr>
              <a:t>Letters show more intense sentiment than tweets, even after controlling for differences in word counts.</a:t>
            </a:r>
          </a:p>
          <a:p>
            <a:endParaRPr lang="en-US" sz="2400" dirty="0" smtClean="0">
              <a:latin typeface="Arial" charset="0"/>
              <a:ea typeface="Arial" charset="0"/>
              <a:cs typeface="Arial" charset="0"/>
            </a:endParaRPr>
          </a:p>
          <a:p>
            <a:pPr marL="342900" indent="-342900">
              <a:buFont typeface="Arial" charset="0"/>
              <a:buChar char="•"/>
            </a:pPr>
            <a:r>
              <a:rPr lang="en-US" sz="2400" dirty="0">
                <a:latin typeface="Arial" charset="0"/>
                <a:ea typeface="Arial" charset="0"/>
                <a:cs typeface="Arial" charset="0"/>
              </a:rPr>
              <a:t>Anger in response to mass school shootings appears to have trended downward through the </a:t>
            </a:r>
            <a:r>
              <a:rPr lang="en-US" sz="2400" b="1" dirty="0">
                <a:latin typeface="Arial" charset="0"/>
                <a:ea typeface="Arial" charset="0"/>
                <a:cs typeface="Arial" charset="0"/>
              </a:rPr>
              <a:t>first four </a:t>
            </a:r>
            <a:r>
              <a:rPr lang="en-US" sz="2400" dirty="0">
                <a:latin typeface="Arial" charset="0"/>
                <a:ea typeface="Arial" charset="0"/>
                <a:cs typeface="Arial" charset="0"/>
              </a:rPr>
              <a:t>mass shootings studied</a:t>
            </a:r>
            <a:r>
              <a:rPr lang="en-US" sz="2400" dirty="0" smtClean="0">
                <a:latin typeface="Arial" charset="0"/>
                <a:ea typeface="Arial" charset="0"/>
                <a:cs typeface="Arial" charset="0"/>
              </a:rPr>
              <a:t>. However, anger </a:t>
            </a:r>
            <a:r>
              <a:rPr lang="en-US" sz="2400" dirty="0">
                <a:latin typeface="Arial" charset="0"/>
                <a:ea typeface="Arial" charset="0"/>
                <a:cs typeface="Arial" charset="0"/>
              </a:rPr>
              <a:t>rose significantly with the last event, the shooting at Umpqua Community College</a:t>
            </a:r>
            <a:r>
              <a:rPr lang="en-US" sz="2400" dirty="0" smtClean="0">
                <a:latin typeface="Arial" charset="0"/>
                <a:ea typeface="Arial" charset="0"/>
                <a:cs typeface="Arial" charset="0"/>
              </a:rPr>
              <a:t>.</a:t>
            </a:r>
          </a:p>
          <a:p>
            <a:pPr marL="342900" indent="-342900">
              <a:buFont typeface="Arial" charset="0"/>
              <a:buChar char="•"/>
            </a:pPr>
            <a:endParaRPr lang="en-US" sz="2400" dirty="0">
              <a:latin typeface="Arial" charset="0"/>
              <a:ea typeface="Arial" charset="0"/>
              <a:cs typeface="Arial" charset="0"/>
            </a:endParaRPr>
          </a:p>
          <a:p>
            <a:pPr marL="342900" indent="-342900">
              <a:buFont typeface="Arial" charset="0"/>
              <a:buChar char="•"/>
            </a:pPr>
            <a:r>
              <a:rPr lang="en-US" sz="2400" dirty="0" smtClean="0">
                <a:latin typeface="Arial" charset="0"/>
                <a:ea typeface="Arial" charset="0"/>
                <a:cs typeface="Arial" charset="0"/>
              </a:rPr>
              <a:t>The proportion of tweets that were about mass school shootings declined from Virginia Tech in 2007 to Sandy Hook in 2012.  They continued to decrease with the Umpqua Community College shooting in 2015. </a:t>
            </a:r>
          </a:p>
          <a:p>
            <a:pPr marL="342900" indent="-342900">
              <a:buFont typeface="Arial" charset="0"/>
              <a:buChar char="•"/>
            </a:pPr>
            <a:endParaRPr lang="en-US" sz="2000" dirty="0">
              <a:latin typeface="Arial" charset="0"/>
              <a:ea typeface="Arial" charset="0"/>
              <a:cs typeface="Arial" charset="0"/>
            </a:endParaRPr>
          </a:p>
          <a:p>
            <a:endParaRPr lang="en-US" dirty="0"/>
          </a:p>
        </p:txBody>
      </p:sp>
    </p:spTree>
    <p:extLst>
      <p:ext uri="{BB962C8B-B14F-4D97-AF65-F5344CB8AC3E}">
        <p14:creationId xmlns:p14="http://schemas.microsoft.com/office/powerpoint/2010/main" val="18451271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0" y="1444675"/>
            <a:ext cx="8625840" cy="3416320"/>
          </a:xfrm>
          <a:prstGeom prst="rect">
            <a:avLst/>
          </a:prstGeom>
        </p:spPr>
        <p:txBody>
          <a:bodyPr wrap="square">
            <a:spAutoFit/>
          </a:bodyPr>
          <a:lstStyle/>
          <a:p>
            <a:r>
              <a:rPr lang="en-US" sz="3600" dirty="0">
                <a:solidFill>
                  <a:srgbClr val="323232"/>
                </a:solidFill>
                <a:latin typeface="Arial" charset="0"/>
                <a:ea typeface="Arial" charset="0"/>
                <a:cs typeface="Arial" charset="0"/>
              </a:rPr>
              <a:t>“Sentiment analysis is a very specific tool that's useful in certain situations, </a:t>
            </a:r>
            <a:endParaRPr lang="en-US" sz="3600" dirty="0" smtClean="0">
              <a:solidFill>
                <a:srgbClr val="323232"/>
              </a:solidFill>
              <a:latin typeface="Arial" charset="0"/>
              <a:ea typeface="Arial" charset="0"/>
              <a:cs typeface="Arial" charset="0"/>
            </a:endParaRPr>
          </a:p>
          <a:p>
            <a:r>
              <a:rPr lang="en-US" sz="3600" dirty="0" smtClean="0">
                <a:solidFill>
                  <a:srgbClr val="323232"/>
                </a:solidFill>
                <a:latin typeface="Arial" charset="0"/>
                <a:ea typeface="Arial" charset="0"/>
                <a:cs typeface="Arial" charset="0"/>
              </a:rPr>
              <a:t>but </a:t>
            </a:r>
            <a:r>
              <a:rPr lang="en-US" sz="3600" dirty="0">
                <a:solidFill>
                  <a:srgbClr val="323232"/>
                </a:solidFill>
                <a:latin typeface="Arial" charset="0"/>
                <a:ea typeface="Arial" charset="0"/>
                <a:cs typeface="Arial" charset="0"/>
              </a:rPr>
              <a:t>it isn't </a:t>
            </a:r>
            <a:r>
              <a:rPr lang="en-US" sz="3600" dirty="0" smtClean="0">
                <a:solidFill>
                  <a:srgbClr val="323232"/>
                </a:solidFill>
                <a:latin typeface="Arial" charset="0"/>
                <a:ea typeface="Arial" charset="0"/>
                <a:cs typeface="Arial" charset="0"/>
              </a:rPr>
              <a:t>magic.”</a:t>
            </a:r>
            <a:r>
              <a:rPr lang="en-US" sz="3600" dirty="0">
                <a:solidFill>
                  <a:srgbClr val="323232"/>
                </a:solidFill>
                <a:latin typeface="Arial" charset="0"/>
                <a:ea typeface="Arial" charset="0"/>
                <a:cs typeface="Arial" charset="0"/>
              </a:rPr>
              <a:t> </a:t>
            </a:r>
            <a:endParaRPr lang="en-US" sz="3600" dirty="0" smtClean="0">
              <a:solidFill>
                <a:srgbClr val="323232"/>
              </a:solidFill>
              <a:latin typeface="Arial" charset="0"/>
              <a:ea typeface="Arial" charset="0"/>
              <a:cs typeface="Arial" charset="0"/>
            </a:endParaRPr>
          </a:p>
          <a:p>
            <a:endParaRPr lang="en-US" sz="3600" dirty="0">
              <a:solidFill>
                <a:srgbClr val="323232"/>
              </a:solidFill>
              <a:latin typeface="Arial" charset="0"/>
              <a:ea typeface="Arial" charset="0"/>
              <a:cs typeface="Arial" charset="0"/>
            </a:endParaRPr>
          </a:p>
          <a:p>
            <a:r>
              <a:rPr lang="en-US" sz="3600" dirty="0" smtClean="0">
                <a:solidFill>
                  <a:srgbClr val="323232"/>
                </a:solidFill>
                <a:latin typeface="Arial" charset="0"/>
                <a:ea typeface="Arial" charset="0"/>
                <a:cs typeface="Arial" charset="0"/>
              </a:rPr>
              <a:t>						</a:t>
            </a:r>
            <a:r>
              <a:rPr lang="en-US" sz="2400" dirty="0" smtClean="0">
                <a:solidFill>
                  <a:srgbClr val="323232"/>
                </a:solidFill>
                <a:latin typeface="Arial" charset="0"/>
                <a:ea typeface="Arial" charset="0"/>
                <a:cs typeface="Arial" charset="0"/>
              </a:rPr>
              <a:t>-David Robinson</a:t>
            </a:r>
          </a:p>
          <a:p>
            <a:r>
              <a:rPr lang="en-US" sz="3600" dirty="0">
                <a:solidFill>
                  <a:srgbClr val="323232"/>
                </a:solidFill>
                <a:latin typeface="Arial" charset="0"/>
                <a:ea typeface="Arial" charset="0"/>
                <a:cs typeface="Arial" charset="0"/>
              </a:rPr>
              <a:t>	</a:t>
            </a:r>
            <a:r>
              <a:rPr lang="en-US" sz="3600" dirty="0" smtClean="0">
                <a:solidFill>
                  <a:srgbClr val="323232"/>
                </a:solidFill>
                <a:latin typeface="Arial" charset="0"/>
                <a:ea typeface="Arial" charset="0"/>
                <a:cs typeface="Arial" charset="0"/>
              </a:rPr>
              <a:t>					</a:t>
            </a:r>
            <a:r>
              <a:rPr lang="en-US" sz="2000" dirty="0" smtClean="0">
                <a:solidFill>
                  <a:srgbClr val="323232"/>
                </a:solidFill>
                <a:latin typeface="Arial" charset="0"/>
                <a:ea typeface="Arial" charset="0"/>
                <a:cs typeface="Arial" charset="0"/>
              </a:rPr>
              <a:t>(quoted in Scientific American 8/18/2016)</a:t>
            </a:r>
            <a:endParaRPr lang="en-US" sz="2000" dirty="0">
              <a:latin typeface="Arial" charset="0"/>
              <a:ea typeface="Arial" charset="0"/>
              <a:cs typeface="Arial" charset="0"/>
            </a:endParaRPr>
          </a:p>
        </p:txBody>
      </p:sp>
    </p:spTree>
    <p:extLst>
      <p:ext uri="{BB962C8B-B14F-4D97-AF65-F5344CB8AC3E}">
        <p14:creationId xmlns:p14="http://schemas.microsoft.com/office/powerpoint/2010/main" val="7995913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13"/>
          <p:cNvSpPr/>
          <p:nvPr/>
        </p:nvSpPr>
        <p:spPr>
          <a:xfrm>
            <a:off x="3694113" y="897667"/>
            <a:ext cx="2639683" cy="158726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128621" y="1155940"/>
            <a:ext cx="1935194" cy="1035169"/>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070803" y="1157376"/>
            <a:ext cx="1935194" cy="1035169"/>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989118" y="1158814"/>
            <a:ext cx="1935194" cy="1035169"/>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659286" y="1164565"/>
            <a:ext cx="1935194" cy="1035169"/>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370163" y="1463615"/>
            <a:ext cx="1521126" cy="369332"/>
          </a:xfrm>
          <a:prstGeom prst="rect">
            <a:avLst/>
          </a:prstGeom>
          <a:noFill/>
        </p:spPr>
        <p:txBody>
          <a:bodyPr wrap="square" rtlCol="0">
            <a:spAutoFit/>
          </a:bodyPr>
          <a:lstStyle/>
          <a:p>
            <a:pPr algn="ctr"/>
            <a:r>
              <a:rPr lang="en-US" b="1" dirty="0" smtClean="0"/>
              <a:t>Acquire Data</a:t>
            </a:r>
            <a:endParaRPr lang="en-US" b="1" dirty="0"/>
          </a:p>
        </p:txBody>
      </p:sp>
      <p:sp>
        <p:nvSpPr>
          <p:cNvPr id="10" name="TextBox 9"/>
          <p:cNvSpPr txBox="1"/>
          <p:nvPr/>
        </p:nvSpPr>
        <p:spPr>
          <a:xfrm>
            <a:off x="4297389" y="1477992"/>
            <a:ext cx="1521126" cy="369332"/>
          </a:xfrm>
          <a:prstGeom prst="rect">
            <a:avLst/>
          </a:prstGeom>
          <a:noFill/>
        </p:spPr>
        <p:txBody>
          <a:bodyPr wrap="square" rtlCol="0">
            <a:spAutoFit/>
          </a:bodyPr>
          <a:lstStyle/>
          <a:p>
            <a:pPr algn="ctr"/>
            <a:r>
              <a:rPr lang="en-US" b="1" dirty="0" smtClean="0"/>
              <a:t>Wrangle Data</a:t>
            </a:r>
            <a:endParaRPr lang="en-US" b="1" dirty="0"/>
          </a:p>
        </p:txBody>
      </p:sp>
      <p:sp>
        <p:nvSpPr>
          <p:cNvPr id="11" name="TextBox 10"/>
          <p:cNvSpPr txBox="1"/>
          <p:nvPr/>
        </p:nvSpPr>
        <p:spPr>
          <a:xfrm>
            <a:off x="7199023" y="1460739"/>
            <a:ext cx="1521126" cy="369332"/>
          </a:xfrm>
          <a:prstGeom prst="rect">
            <a:avLst/>
          </a:prstGeom>
          <a:noFill/>
        </p:spPr>
        <p:txBody>
          <a:bodyPr wrap="square" rtlCol="0">
            <a:spAutoFit/>
          </a:bodyPr>
          <a:lstStyle/>
          <a:p>
            <a:pPr algn="ctr"/>
            <a:r>
              <a:rPr lang="en-US" b="1" dirty="0" smtClean="0"/>
              <a:t>Explore Data</a:t>
            </a:r>
            <a:endParaRPr lang="en-US" b="1" dirty="0"/>
          </a:p>
        </p:txBody>
      </p:sp>
      <p:sp>
        <p:nvSpPr>
          <p:cNvPr id="12" name="TextBox 11"/>
          <p:cNvSpPr txBox="1"/>
          <p:nvPr/>
        </p:nvSpPr>
        <p:spPr>
          <a:xfrm>
            <a:off x="9851934" y="1475116"/>
            <a:ext cx="1521126" cy="369332"/>
          </a:xfrm>
          <a:prstGeom prst="rect">
            <a:avLst/>
          </a:prstGeom>
          <a:noFill/>
        </p:spPr>
        <p:txBody>
          <a:bodyPr wrap="square" rtlCol="0">
            <a:spAutoFit/>
          </a:bodyPr>
          <a:lstStyle/>
          <a:p>
            <a:pPr algn="ctr"/>
            <a:r>
              <a:rPr lang="en-US" b="1" dirty="0" smtClean="0"/>
              <a:t>Analyze Data</a:t>
            </a:r>
            <a:endParaRPr lang="en-US" b="1" dirty="0"/>
          </a:p>
        </p:txBody>
      </p:sp>
      <p:sp>
        <p:nvSpPr>
          <p:cNvPr id="13" name="TextBox 12"/>
          <p:cNvSpPr txBox="1"/>
          <p:nvPr/>
        </p:nvSpPr>
        <p:spPr>
          <a:xfrm>
            <a:off x="1204822" y="241540"/>
            <a:ext cx="4537493" cy="707886"/>
          </a:xfrm>
          <a:prstGeom prst="rect">
            <a:avLst/>
          </a:prstGeom>
          <a:noFill/>
        </p:spPr>
        <p:txBody>
          <a:bodyPr wrap="square" rtlCol="0">
            <a:spAutoFit/>
          </a:bodyPr>
          <a:lstStyle/>
          <a:p>
            <a:r>
              <a:rPr lang="en-US" sz="4000" dirty="0" smtClean="0"/>
              <a:t>The data pipeline</a:t>
            </a:r>
            <a:endParaRPr lang="en-US" sz="4000" dirty="0"/>
          </a:p>
        </p:txBody>
      </p:sp>
      <p:sp>
        <p:nvSpPr>
          <p:cNvPr id="2" name="TextBox 1"/>
          <p:cNvSpPr txBox="1"/>
          <p:nvPr/>
        </p:nvSpPr>
        <p:spPr>
          <a:xfrm>
            <a:off x="1623563" y="3141453"/>
            <a:ext cx="9650437" cy="2831544"/>
          </a:xfrm>
          <a:prstGeom prst="rect">
            <a:avLst/>
          </a:prstGeom>
          <a:noFill/>
        </p:spPr>
        <p:txBody>
          <a:bodyPr wrap="square" rtlCol="0">
            <a:spAutoFit/>
          </a:bodyPr>
          <a:lstStyle/>
          <a:p>
            <a:pPr marL="342900" indent="-342900">
              <a:buAutoNum type="arabicPeriod"/>
            </a:pPr>
            <a:r>
              <a:rPr lang="en-US" sz="2000" b="1" dirty="0" smtClean="0"/>
              <a:t>Remove Retweets:</a:t>
            </a:r>
          </a:p>
          <a:p>
            <a:r>
              <a:rPr lang="en-US" sz="2000" b="1" dirty="0" smtClean="0"/>
              <a:t>	Virginia </a:t>
            </a:r>
            <a:r>
              <a:rPr lang="en-US" sz="2000" b="1" dirty="0"/>
              <a:t>Tech (</a:t>
            </a:r>
            <a:r>
              <a:rPr lang="en-US" sz="2000" b="1" dirty="0" smtClean="0"/>
              <a:t>1,180 </a:t>
            </a:r>
            <a:r>
              <a:rPr lang="en-US" sz="2000" b="1" dirty="0" smtClean="0">
                <a:sym typeface="Wingdings"/>
              </a:rPr>
              <a:t> 1,180</a:t>
            </a:r>
            <a:r>
              <a:rPr lang="en-US" sz="2000" b="1" dirty="0" smtClean="0"/>
              <a:t>)</a:t>
            </a:r>
            <a:endParaRPr lang="en-US" sz="2000" b="1" dirty="0"/>
          </a:p>
          <a:p>
            <a:r>
              <a:rPr lang="en-US" sz="2000" b="1" dirty="0" smtClean="0"/>
              <a:t>	Sandy </a:t>
            </a:r>
            <a:r>
              <a:rPr lang="en-US" sz="2000" b="1" dirty="0"/>
              <a:t>Hook Elementary (</a:t>
            </a:r>
            <a:r>
              <a:rPr lang="fi-FI" sz="2000" b="1" dirty="0" smtClean="0"/>
              <a:t>1,139,751 </a:t>
            </a:r>
            <a:r>
              <a:rPr lang="fi-FI" sz="2000" b="1" dirty="0" smtClean="0">
                <a:sym typeface="Wingdings"/>
              </a:rPr>
              <a:t> 597,835</a:t>
            </a:r>
            <a:r>
              <a:rPr lang="en-US" sz="2000" b="1" dirty="0" smtClean="0"/>
              <a:t>)</a:t>
            </a:r>
            <a:endParaRPr lang="en-US" sz="2000" b="1" dirty="0"/>
          </a:p>
          <a:p>
            <a:r>
              <a:rPr lang="en-US" sz="2000" b="1" dirty="0" smtClean="0"/>
              <a:t>	Umpqua </a:t>
            </a:r>
            <a:r>
              <a:rPr lang="en-US" sz="2000" b="1" dirty="0"/>
              <a:t>Community College (</a:t>
            </a:r>
            <a:r>
              <a:rPr lang="en-US" sz="2000" b="1" dirty="0" smtClean="0"/>
              <a:t>208,834 </a:t>
            </a:r>
            <a:r>
              <a:rPr lang="en-US" sz="2000" b="1" dirty="0" smtClean="0">
                <a:sym typeface="Wingdings"/>
              </a:rPr>
              <a:t> 82,000</a:t>
            </a:r>
            <a:r>
              <a:rPr lang="en-US" sz="2000" b="1" dirty="0" smtClean="0"/>
              <a:t>)</a:t>
            </a:r>
          </a:p>
          <a:p>
            <a:pPr marL="342900" indent="-342900">
              <a:buFontTx/>
              <a:buAutoNum type="arabicPeriod" startAt="2"/>
            </a:pPr>
            <a:r>
              <a:rPr lang="en-US" sz="2000" b="1" dirty="0"/>
              <a:t>Translate Emojis  </a:t>
            </a:r>
            <a:r>
              <a:rPr lang="en-US" sz="2000" b="1" dirty="0" smtClean="0"/>
              <a:t>(</a:t>
            </a:r>
            <a:r>
              <a:rPr lang="en-US" sz="2000" b="1" dirty="0" smtClean="0">
                <a:hlinkClick r:id="rId3" tooltip="U+1F621"/>
              </a:rPr>
              <a:t>😡</a:t>
            </a:r>
            <a:r>
              <a:rPr lang="en-US" sz="2000" b="1" dirty="0" smtClean="0"/>
              <a:t> </a:t>
            </a:r>
            <a:r>
              <a:rPr lang="en-US" sz="2000" b="1" dirty="0" smtClean="0">
                <a:sym typeface="Wingdings"/>
              </a:rPr>
              <a:t> “angry”)</a:t>
            </a:r>
            <a:endParaRPr lang="en-US" sz="2000" b="1" dirty="0" smtClean="0"/>
          </a:p>
          <a:p>
            <a:pPr marL="342900" indent="-342900">
              <a:buFontTx/>
              <a:buAutoNum type="arabicPeriod" startAt="2"/>
            </a:pPr>
            <a:r>
              <a:rPr lang="en-US" sz="2000" b="1" dirty="0" smtClean="0"/>
              <a:t>Convert </a:t>
            </a:r>
            <a:r>
              <a:rPr lang="en-US" sz="2000" b="1" dirty="0"/>
              <a:t>to </a:t>
            </a:r>
            <a:r>
              <a:rPr lang="en-US" sz="2000" b="1" dirty="0" smtClean="0"/>
              <a:t>lowercase (Disgusted! </a:t>
            </a:r>
            <a:r>
              <a:rPr lang="en-US" sz="2000" b="1" dirty="0" smtClean="0">
                <a:sym typeface="Wingdings"/>
              </a:rPr>
              <a:t> disgusted!)</a:t>
            </a:r>
            <a:endParaRPr lang="en-US" sz="2000" b="1" dirty="0" smtClean="0"/>
          </a:p>
          <a:p>
            <a:pPr marL="342900" indent="-342900">
              <a:buAutoNum type="arabicPeriod" startAt="2"/>
            </a:pPr>
            <a:r>
              <a:rPr lang="en-US" sz="2000" b="1" dirty="0" smtClean="0"/>
              <a:t>Remove Stop Words (174 common words:  20 days of anguish! </a:t>
            </a:r>
            <a:r>
              <a:rPr lang="en-US" sz="2000" b="1" dirty="0" smtClean="0">
                <a:sym typeface="Wingdings"/>
              </a:rPr>
              <a:t> 20 days anguish!</a:t>
            </a:r>
            <a:r>
              <a:rPr lang="en-US" sz="2000" b="1" dirty="0" smtClean="0"/>
              <a:t>) </a:t>
            </a:r>
          </a:p>
          <a:p>
            <a:pPr marL="342900" indent="-342900">
              <a:buAutoNum type="arabicPeriod" startAt="2"/>
            </a:pPr>
            <a:r>
              <a:rPr lang="en-US" sz="2000" b="1" dirty="0" smtClean="0"/>
              <a:t>Remove non-alphabetic characters (20 days anguish! </a:t>
            </a:r>
            <a:r>
              <a:rPr lang="en-US" sz="2000" b="1" dirty="0" smtClean="0">
                <a:sym typeface="Wingdings"/>
              </a:rPr>
              <a:t> days anguish)</a:t>
            </a:r>
            <a:endParaRPr lang="en-US" sz="2000" b="1" dirty="0" smtClean="0"/>
          </a:p>
          <a:p>
            <a:pPr marL="342900" indent="-342900">
              <a:buAutoNum type="arabicPeriod" startAt="2"/>
            </a:pPr>
            <a:endParaRPr lang="en-US" dirty="0" smtClean="0"/>
          </a:p>
        </p:txBody>
      </p:sp>
      <p:sp>
        <p:nvSpPr>
          <p:cNvPr id="3" name="TextBox 2"/>
          <p:cNvSpPr txBox="1"/>
          <p:nvPr/>
        </p:nvSpPr>
        <p:spPr>
          <a:xfrm>
            <a:off x="1623563" y="2609850"/>
            <a:ext cx="2009590" cy="461665"/>
          </a:xfrm>
          <a:prstGeom prst="rect">
            <a:avLst/>
          </a:prstGeom>
          <a:noFill/>
        </p:spPr>
        <p:txBody>
          <a:bodyPr wrap="square" rtlCol="0">
            <a:spAutoFit/>
          </a:bodyPr>
          <a:lstStyle/>
          <a:p>
            <a:r>
              <a:rPr lang="en-US" sz="2400" b="1" dirty="0" smtClean="0"/>
              <a:t>Clean</a:t>
            </a:r>
            <a:endParaRPr lang="en-US" sz="2400" b="1" dirty="0"/>
          </a:p>
        </p:txBody>
      </p:sp>
    </p:spTree>
    <p:extLst>
      <p:ext uri="{BB962C8B-B14F-4D97-AF65-F5344CB8AC3E}">
        <p14:creationId xmlns:p14="http://schemas.microsoft.com/office/powerpoint/2010/main" val="16096422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1204822" y="241540"/>
            <a:ext cx="4537493" cy="707886"/>
          </a:xfrm>
          <a:prstGeom prst="rect">
            <a:avLst/>
          </a:prstGeom>
          <a:noFill/>
        </p:spPr>
        <p:txBody>
          <a:bodyPr wrap="square" rtlCol="0">
            <a:spAutoFit/>
          </a:bodyPr>
          <a:lstStyle/>
          <a:p>
            <a:r>
              <a:rPr lang="en-US" sz="4000" dirty="0" smtClean="0"/>
              <a:t>The data pipeline</a:t>
            </a:r>
            <a:endParaRPr lang="en-US" sz="4000" dirty="0"/>
          </a:p>
        </p:txBody>
      </p:sp>
      <p:sp>
        <p:nvSpPr>
          <p:cNvPr id="2" name="TextBox 1"/>
          <p:cNvSpPr txBox="1"/>
          <p:nvPr/>
        </p:nvSpPr>
        <p:spPr>
          <a:xfrm>
            <a:off x="1623563" y="3274803"/>
            <a:ext cx="10282687" cy="3170099"/>
          </a:xfrm>
          <a:prstGeom prst="rect">
            <a:avLst/>
          </a:prstGeom>
          <a:noFill/>
        </p:spPr>
        <p:txBody>
          <a:bodyPr wrap="square" rtlCol="0">
            <a:spAutoFit/>
          </a:bodyPr>
          <a:lstStyle/>
          <a:p>
            <a:pPr marL="342900" indent="-342900">
              <a:buAutoNum type="arabicPeriod"/>
            </a:pPr>
            <a:r>
              <a:rPr lang="en-US" sz="2000" b="1" dirty="0" smtClean="0"/>
              <a:t>Get NRC sentiment values for each tweet or letter</a:t>
            </a:r>
          </a:p>
          <a:p>
            <a:pPr lvl="1"/>
            <a:r>
              <a:rPr lang="en-US" sz="2000" b="1" dirty="0" smtClean="0"/>
              <a:t>(Anger, Disgust, Fear, Sadness, Surprise)</a:t>
            </a:r>
          </a:p>
          <a:p>
            <a:pPr marL="342900" indent="-342900">
              <a:buAutoNum type="arabicPeriod"/>
            </a:pPr>
            <a:r>
              <a:rPr lang="en-US" sz="2000" b="1" dirty="0" smtClean="0"/>
              <a:t>Calculate word counts (tweets ranged from 1 to 56, letters ranged from 10 to 271 words)</a:t>
            </a:r>
          </a:p>
          <a:p>
            <a:pPr marL="342900" indent="-342900">
              <a:buAutoNum type="arabicPeriod"/>
            </a:pPr>
            <a:r>
              <a:rPr lang="en-US" sz="2000" b="1" dirty="0" smtClean="0"/>
              <a:t>Calculate adjusted sentiment values</a:t>
            </a:r>
          </a:p>
          <a:p>
            <a:pPr marL="342900" indent="-342900">
              <a:buAutoNum type="arabicPeriod" startAt="2"/>
            </a:pPr>
            <a:r>
              <a:rPr lang="en-US" sz="2000" b="1" dirty="0"/>
              <a:t>Calculate proportion of tweets that are in response to each event by date:  </a:t>
            </a:r>
          </a:p>
          <a:p>
            <a:pPr lvl="1"/>
            <a:r>
              <a:rPr lang="en-US" sz="2000" b="1" dirty="0"/>
              <a:t>2007 (Virginia Tech) – approx. 5000 tweets per day</a:t>
            </a:r>
          </a:p>
          <a:p>
            <a:pPr lvl="1"/>
            <a:r>
              <a:rPr lang="en-US" sz="2000" b="1" dirty="0"/>
              <a:t>2012 (Sandy Hook) – approx. 400,000,000 tweets per day </a:t>
            </a:r>
          </a:p>
          <a:p>
            <a:pPr lvl="1"/>
            <a:r>
              <a:rPr lang="en-US" sz="2000" b="1" dirty="0"/>
              <a:t>2015 (Umpqua) – approx. 500,000,000 tweets per day</a:t>
            </a:r>
            <a:endParaRPr lang="en-US" b="1" dirty="0"/>
          </a:p>
          <a:p>
            <a:pPr marL="342900" indent="-342900">
              <a:buAutoNum type="arabicPeriod"/>
            </a:pPr>
            <a:endParaRPr lang="en-US" sz="2000" b="1" dirty="0" smtClean="0"/>
          </a:p>
          <a:p>
            <a:pPr marL="342900" indent="-342900">
              <a:buAutoNum type="arabicPeriod"/>
            </a:pPr>
            <a:endParaRPr lang="en-US" sz="2000" dirty="0" smtClean="0"/>
          </a:p>
        </p:txBody>
      </p:sp>
      <p:sp>
        <p:nvSpPr>
          <p:cNvPr id="15" name="TextBox 14"/>
          <p:cNvSpPr txBox="1"/>
          <p:nvPr/>
        </p:nvSpPr>
        <p:spPr>
          <a:xfrm>
            <a:off x="1623563" y="2609850"/>
            <a:ext cx="2009590" cy="461665"/>
          </a:xfrm>
          <a:prstGeom prst="rect">
            <a:avLst/>
          </a:prstGeom>
          <a:noFill/>
        </p:spPr>
        <p:txBody>
          <a:bodyPr wrap="square" rtlCol="0">
            <a:spAutoFit/>
          </a:bodyPr>
          <a:lstStyle/>
          <a:p>
            <a:r>
              <a:rPr lang="en-US" sz="2400" b="1" dirty="0" smtClean="0"/>
              <a:t>Organize</a:t>
            </a:r>
            <a:endParaRPr lang="en-US" sz="2400" b="1" dirty="0"/>
          </a:p>
        </p:txBody>
      </p:sp>
      <p:sp>
        <p:nvSpPr>
          <p:cNvPr id="18" name="Oval 17"/>
          <p:cNvSpPr/>
          <p:nvPr/>
        </p:nvSpPr>
        <p:spPr>
          <a:xfrm>
            <a:off x="3724593" y="897667"/>
            <a:ext cx="2639683" cy="158726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1250541" y="1155940"/>
            <a:ext cx="1935194" cy="1035169"/>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4101283" y="1157376"/>
            <a:ext cx="1935194" cy="1035169"/>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6943398" y="1158814"/>
            <a:ext cx="1935194" cy="1035169"/>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9598326" y="1164565"/>
            <a:ext cx="1935194" cy="1035169"/>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1492083" y="1463615"/>
            <a:ext cx="1521126" cy="369332"/>
          </a:xfrm>
          <a:prstGeom prst="rect">
            <a:avLst/>
          </a:prstGeom>
          <a:noFill/>
        </p:spPr>
        <p:txBody>
          <a:bodyPr wrap="square" rtlCol="0">
            <a:spAutoFit/>
          </a:bodyPr>
          <a:lstStyle/>
          <a:p>
            <a:pPr algn="ctr"/>
            <a:r>
              <a:rPr lang="en-US" b="1" dirty="0" smtClean="0"/>
              <a:t>Acquire Data</a:t>
            </a:r>
            <a:endParaRPr lang="en-US" b="1" dirty="0"/>
          </a:p>
        </p:txBody>
      </p:sp>
      <p:sp>
        <p:nvSpPr>
          <p:cNvPr id="24" name="TextBox 23"/>
          <p:cNvSpPr txBox="1"/>
          <p:nvPr/>
        </p:nvSpPr>
        <p:spPr>
          <a:xfrm>
            <a:off x="4373589" y="1477992"/>
            <a:ext cx="1521126" cy="369332"/>
          </a:xfrm>
          <a:prstGeom prst="rect">
            <a:avLst/>
          </a:prstGeom>
          <a:noFill/>
        </p:spPr>
        <p:txBody>
          <a:bodyPr wrap="square" rtlCol="0">
            <a:spAutoFit/>
          </a:bodyPr>
          <a:lstStyle/>
          <a:p>
            <a:pPr algn="ctr"/>
            <a:r>
              <a:rPr lang="en-US" b="1" dirty="0" smtClean="0"/>
              <a:t>Wrangle Data</a:t>
            </a:r>
            <a:endParaRPr lang="en-US" b="1" dirty="0"/>
          </a:p>
        </p:txBody>
      </p:sp>
      <p:sp>
        <p:nvSpPr>
          <p:cNvPr id="25" name="TextBox 24"/>
          <p:cNvSpPr txBox="1"/>
          <p:nvPr/>
        </p:nvSpPr>
        <p:spPr>
          <a:xfrm>
            <a:off x="7153303" y="1460739"/>
            <a:ext cx="1521126" cy="369332"/>
          </a:xfrm>
          <a:prstGeom prst="rect">
            <a:avLst/>
          </a:prstGeom>
          <a:noFill/>
        </p:spPr>
        <p:txBody>
          <a:bodyPr wrap="square" rtlCol="0">
            <a:spAutoFit/>
          </a:bodyPr>
          <a:lstStyle/>
          <a:p>
            <a:pPr algn="ctr"/>
            <a:r>
              <a:rPr lang="en-US" b="1" dirty="0" smtClean="0"/>
              <a:t>Explore Data</a:t>
            </a:r>
            <a:endParaRPr lang="en-US" b="1" dirty="0"/>
          </a:p>
        </p:txBody>
      </p:sp>
      <p:sp>
        <p:nvSpPr>
          <p:cNvPr id="26" name="TextBox 25"/>
          <p:cNvSpPr txBox="1"/>
          <p:nvPr/>
        </p:nvSpPr>
        <p:spPr>
          <a:xfrm>
            <a:off x="9790974" y="1475116"/>
            <a:ext cx="1521126" cy="369332"/>
          </a:xfrm>
          <a:prstGeom prst="rect">
            <a:avLst/>
          </a:prstGeom>
          <a:noFill/>
        </p:spPr>
        <p:txBody>
          <a:bodyPr wrap="square" rtlCol="0">
            <a:spAutoFit/>
          </a:bodyPr>
          <a:lstStyle/>
          <a:p>
            <a:pPr algn="ctr"/>
            <a:r>
              <a:rPr lang="en-US" b="1" dirty="0" smtClean="0"/>
              <a:t>Analyze Data</a:t>
            </a:r>
            <a:endParaRPr lang="en-US" b="1" dirty="0"/>
          </a:p>
        </p:txBody>
      </p:sp>
      <p:sp>
        <p:nvSpPr>
          <p:cNvPr id="29" name="TextBox 28"/>
          <p:cNvSpPr txBox="1"/>
          <p:nvPr/>
        </p:nvSpPr>
        <p:spPr>
          <a:xfrm>
            <a:off x="1530350" y="4785360"/>
            <a:ext cx="4003207" cy="37719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7781754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56360" y="655320"/>
            <a:ext cx="9707880" cy="5816977"/>
          </a:xfrm>
          <a:prstGeom prst="rect">
            <a:avLst/>
          </a:prstGeom>
        </p:spPr>
        <p:txBody>
          <a:bodyPr wrap="square">
            <a:spAutoFit/>
          </a:bodyPr>
          <a:lstStyle/>
          <a:p>
            <a:r>
              <a:rPr lang="en-US" b="1" u="sng" dirty="0" smtClean="0">
                <a:latin typeface="Arial" charset="0"/>
                <a:ea typeface="Arial" charset="0"/>
                <a:cs typeface="Arial" charset="0"/>
              </a:rPr>
              <a:t>Sample Letter (Des Moines Register – 4/18/2007)</a:t>
            </a:r>
          </a:p>
          <a:p>
            <a:endParaRPr lang="en-US" b="1" dirty="0">
              <a:latin typeface="Arial" charset="0"/>
              <a:ea typeface="Arial" charset="0"/>
              <a:cs typeface="Arial" charset="0"/>
            </a:endParaRPr>
          </a:p>
          <a:p>
            <a:r>
              <a:rPr lang="en-US" sz="2400" b="1" dirty="0" smtClean="0">
                <a:latin typeface="Arial" charset="0"/>
                <a:ea typeface="Arial" charset="0"/>
                <a:cs typeface="Arial" charset="0"/>
              </a:rPr>
              <a:t>Our </a:t>
            </a:r>
            <a:r>
              <a:rPr lang="en-US" sz="2400" b="1" dirty="0">
                <a:latin typeface="Arial" charset="0"/>
                <a:ea typeface="Arial" charset="0"/>
                <a:cs typeface="Arial" charset="0"/>
              </a:rPr>
              <a:t>culture of violence toward people comes through in music, books, video games, movies, the Iraq war, divorce, theft, illegal immigration and lying on our income taxes. Then, we are surprised when the tragedy of Virginia Tech takes place. When we eliminate God from our lives, the animalistic behavior that lies within each of us is allowed to come out in all its destructive fury. Don't be surprised; it will only get worse</a:t>
            </a:r>
            <a:r>
              <a:rPr lang="en-US" sz="2400" b="1" dirty="0" smtClean="0">
                <a:latin typeface="Arial" charset="0"/>
                <a:ea typeface="Arial" charset="0"/>
                <a:cs typeface="Arial" charset="0"/>
              </a:rPr>
              <a:t>.</a:t>
            </a:r>
          </a:p>
          <a:p>
            <a:endParaRPr lang="en-US" sz="2400" dirty="0">
              <a:latin typeface="Arial" charset="0"/>
              <a:ea typeface="Arial" charset="0"/>
              <a:cs typeface="Arial" charset="0"/>
            </a:endParaRPr>
          </a:p>
          <a:p>
            <a:r>
              <a:rPr lang="en-US" sz="2400" dirty="0" smtClean="0">
                <a:latin typeface="Arial" charset="0"/>
                <a:ea typeface="Arial" charset="0"/>
                <a:cs typeface="Arial" charset="0"/>
              </a:rPr>
              <a:t>word count (after processing) = </a:t>
            </a:r>
            <a:r>
              <a:rPr lang="en-US" sz="2400" b="1" dirty="0" smtClean="0">
                <a:solidFill>
                  <a:schemeClr val="accent4">
                    <a:lumMod val="75000"/>
                  </a:schemeClr>
                </a:solidFill>
                <a:latin typeface="Arial" charset="0"/>
                <a:ea typeface="Arial" charset="0"/>
                <a:cs typeface="Arial" charset="0"/>
              </a:rPr>
              <a:t>42</a:t>
            </a:r>
          </a:p>
          <a:p>
            <a:r>
              <a:rPr lang="en-US" sz="2400" dirty="0" smtClean="0">
                <a:latin typeface="Arial" charset="0"/>
                <a:ea typeface="Arial" charset="0"/>
                <a:cs typeface="Arial" charset="0"/>
              </a:rPr>
              <a:t>anger = </a:t>
            </a:r>
            <a:r>
              <a:rPr lang="en-US" sz="2400" b="1" dirty="0" smtClean="0">
                <a:solidFill>
                  <a:schemeClr val="accent4">
                    <a:lumMod val="75000"/>
                  </a:schemeClr>
                </a:solidFill>
                <a:latin typeface="Arial" charset="0"/>
                <a:ea typeface="Arial" charset="0"/>
                <a:cs typeface="Arial" charset="0"/>
              </a:rPr>
              <a:t>7</a:t>
            </a:r>
            <a:r>
              <a:rPr lang="en-US" sz="2400" dirty="0" smtClean="0">
                <a:latin typeface="Arial" charset="0"/>
                <a:ea typeface="Arial" charset="0"/>
                <a:cs typeface="Arial" charset="0"/>
              </a:rPr>
              <a:t>, adjusted anger score = </a:t>
            </a:r>
            <a:r>
              <a:rPr lang="en-US" sz="2400" b="1" dirty="0" smtClean="0">
                <a:solidFill>
                  <a:schemeClr val="accent4">
                    <a:lumMod val="75000"/>
                  </a:schemeClr>
                </a:solidFill>
                <a:latin typeface="Arial" charset="0"/>
                <a:ea typeface="Arial" charset="0"/>
                <a:cs typeface="Arial" charset="0"/>
              </a:rPr>
              <a:t>0.1667</a:t>
            </a:r>
          </a:p>
          <a:p>
            <a:r>
              <a:rPr lang="en-US" sz="2400" dirty="0" smtClean="0">
                <a:latin typeface="Arial" charset="0"/>
                <a:ea typeface="Arial" charset="0"/>
                <a:cs typeface="Arial" charset="0"/>
              </a:rPr>
              <a:t>fear = </a:t>
            </a:r>
            <a:r>
              <a:rPr lang="en-US" sz="2400" b="1" dirty="0" smtClean="0">
                <a:solidFill>
                  <a:schemeClr val="accent4">
                    <a:lumMod val="75000"/>
                  </a:schemeClr>
                </a:solidFill>
                <a:latin typeface="Arial" charset="0"/>
                <a:ea typeface="Arial" charset="0"/>
                <a:cs typeface="Arial" charset="0"/>
              </a:rPr>
              <a:t>10</a:t>
            </a:r>
            <a:r>
              <a:rPr lang="en-US" sz="2400" dirty="0" smtClean="0">
                <a:latin typeface="Arial" charset="0"/>
                <a:ea typeface="Arial" charset="0"/>
                <a:cs typeface="Arial" charset="0"/>
              </a:rPr>
              <a:t>, adjusted anger score = </a:t>
            </a:r>
            <a:r>
              <a:rPr lang="en-US" sz="2400" b="1" dirty="0" smtClean="0">
                <a:solidFill>
                  <a:schemeClr val="accent4">
                    <a:lumMod val="75000"/>
                  </a:schemeClr>
                </a:solidFill>
                <a:latin typeface="Arial" charset="0"/>
                <a:ea typeface="Arial" charset="0"/>
                <a:cs typeface="Arial" charset="0"/>
              </a:rPr>
              <a:t>0.2381</a:t>
            </a:r>
          </a:p>
          <a:p>
            <a:r>
              <a:rPr lang="en-US" sz="2400" dirty="0" smtClean="0">
                <a:latin typeface="Arial" charset="0"/>
                <a:ea typeface="Arial" charset="0"/>
                <a:cs typeface="Arial" charset="0"/>
              </a:rPr>
              <a:t>sadness = </a:t>
            </a:r>
            <a:r>
              <a:rPr lang="en-US" sz="2400" b="1" dirty="0" smtClean="0">
                <a:solidFill>
                  <a:schemeClr val="accent4">
                    <a:lumMod val="75000"/>
                  </a:schemeClr>
                </a:solidFill>
                <a:latin typeface="Arial" charset="0"/>
                <a:ea typeface="Arial" charset="0"/>
                <a:cs typeface="Arial" charset="0"/>
              </a:rPr>
              <a:t>9</a:t>
            </a:r>
            <a:r>
              <a:rPr lang="en-US" sz="2400" dirty="0" smtClean="0">
                <a:latin typeface="Arial" charset="0"/>
                <a:ea typeface="Arial" charset="0"/>
                <a:cs typeface="Arial" charset="0"/>
              </a:rPr>
              <a:t>, adjusted anger score = </a:t>
            </a:r>
            <a:r>
              <a:rPr lang="en-US" sz="2400" b="1" dirty="0" smtClean="0">
                <a:solidFill>
                  <a:schemeClr val="accent4">
                    <a:lumMod val="75000"/>
                  </a:schemeClr>
                </a:solidFill>
                <a:latin typeface="Arial" charset="0"/>
                <a:ea typeface="Arial" charset="0"/>
                <a:cs typeface="Arial" charset="0"/>
              </a:rPr>
              <a:t>0.2143</a:t>
            </a:r>
          </a:p>
          <a:p>
            <a:r>
              <a:rPr lang="en-US" sz="2400" dirty="0" smtClean="0">
                <a:latin typeface="Arial" charset="0"/>
                <a:ea typeface="Arial" charset="0"/>
                <a:cs typeface="Arial" charset="0"/>
              </a:rPr>
              <a:t>disgust = </a:t>
            </a:r>
            <a:r>
              <a:rPr lang="en-US" sz="2400" b="1" dirty="0" smtClean="0">
                <a:solidFill>
                  <a:schemeClr val="accent4">
                    <a:lumMod val="75000"/>
                  </a:schemeClr>
                </a:solidFill>
                <a:latin typeface="Arial" charset="0"/>
                <a:ea typeface="Arial" charset="0"/>
                <a:cs typeface="Arial" charset="0"/>
              </a:rPr>
              <a:t>5</a:t>
            </a:r>
            <a:r>
              <a:rPr lang="en-US" sz="2400" dirty="0" smtClean="0">
                <a:latin typeface="Arial" charset="0"/>
                <a:ea typeface="Arial" charset="0"/>
                <a:cs typeface="Arial" charset="0"/>
              </a:rPr>
              <a:t>, adjusted anger score = </a:t>
            </a:r>
            <a:r>
              <a:rPr lang="en-US" sz="2400" b="1" dirty="0" smtClean="0">
                <a:solidFill>
                  <a:schemeClr val="accent4">
                    <a:lumMod val="75000"/>
                  </a:schemeClr>
                </a:solidFill>
                <a:latin typeface="Arial" charset="0"/>
                <a:ea typeface="Arial" charset="0"/>
                <a:cs typeface="Arial" charset="0"/>
              </a:rPr>
              <a:t>0.1190</a:t>
            </a:r>
          </a:p>
          <a:p>
            <a:r>
              <a:rPr lang="en-US" sz="2400" dirty="0" smtClean="0">
                <a:latin typeface="Arial" charset="0"/>
                <a:ea typeface="Arial" charset="0"/>
                <a:cs typeface="Arial" charset="0"/>
              </a:rPr>
              <a:t>surprise = </a:t>
            </a:r>
            <a:r>
              <a:rPr lang="en-US" sz="2400" b="1" dirty="0" smtClean="0">
                <a:solidFill>
                  <a:schemeClr val="accent4">
                    <a:lumMod val="75000"/>
                  </a:schemeClr>
                </a:solidFill>
                <a:latin typeface="Arial" charset="0"/>
                <a:ea typeface="Arial" charset="0"/>
                <a:cs typeface="Arial" charset="0"/>
              </a:rPr>
              <a:t>2</a:t>
            </a:r>
            <a:r>
              <a:rPr lang="en-US" sz="2400" dirty="0" smtClean="0">
                <a:latin typeface="Arial" charset="0"/>
                <a:ea typeface="Arial" charset="0"/>
                <a:cs typeface="Arial" charset="0"/>
              </a:rPr>
              <a:t>, adjusted anger score = </a:t>
            </a:r>
            <a:r>
              <a:rPr lang="en-US" sz="2400" b="1" dirty="0" smtClean="0">
                <a:solidFill>
                  <a:schemeClr val="accent4">
                    <a:lumMod val="75000"/>
                  </a:schemeClr>
                </a:solidFill>
                <a:latin typeface="Arial" charset="0"/>
                <a:ea typeface="Arial" charset="0"/>
                <a:cs typeface="Arial" charset="0"/>
              </a:rPr>
              <a:t>0.0476</a:t>
            </a:r>
            <a:endParaRPr lang="en-US" sz="2400" b="1" dirty="0">
              <a:solidFill>
                <a:schemeClr val="accent4">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19348059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56360" y="655320"/>
            <a:ext cx="9707880" cy="3970318"/>
          </a:xfrm>
          <a:prstGeom prst="rect">
            <a:avLst/>
          </a:prstGeom>
        </p:spPr>
        <p:txBody>
          <a:bodyPr wrap="square">
            <a:spAutoFit/>
          </a:bodyPr>
          <a:lstStyle/>
          <a:p>
            <a:r>
              <a:rPr lang="en-US" b="1" u="sng" dirty="0" smtClean="0">
                <a:latin typeface="Arial" charset="0"/>
                <a:ea typeface="Arial" charset="0"/>
                <a:cs typeface="Arial" charset="0"/>
              </a:rPr>
              <a:t>Sample Tweet - 4/18/2007)</a:t>
            </a:r>
          </a:p>
          <a:p>
            <a:endParaRPr lang="en-US" b="1" dirty="0">
              <a:latin typeface="Arial" charset="0"/>
              <a:ea typeface="Arial" charset="0"/>
              <a:cs typeface="Arial" charset="0"/>
            </a:endParaRPr>
          </a:p>
          <a:p>
            <a:r>
              <a:rPr lang="en-US" sz="2400" b="1" dirty="0"/>
              <a:t>mass shooting at umpqua community college </a:t>
            </a:r>
            <a:r>
              <a:rPr lang="en-US" sz="2400" dirty="0" smtClean="0"/>
              <a:t>😱</a:t>
            </a:r>
          </a:p>
          <a:p>
            <a:endParaRPr lang="en-US" sz="2400" dirty="0">
              <a:latin typeface="Arial" charset="0"/>
              <a:ea typeface="Arial" charset="0"/>
              <a:cs typeface="Arial" charset="0"/>
            </a:endParaRPr>
          </a:p>
          <a:p>
            <a:endParaRPr lang="en-US" sz="2400" dirty="0">
              <a:latin typeface="Arial" charset="0"/>
              <a:ea typeface="Arial" charset="0"/>
              <a:cs typeface="Arial" charset="0"/>
            </a:endParaRPr>
          </a:p>
          <a:p>
            <a:r>
              <a:rPr lang="en-US" sz="2400" dirty="0">
                <a:latin typeface="Arial" charset="0"/>
                <a:ea typeface="Arial" charset="0"/>
                <a:cs typeface="Arial" charset="0"/>
              </a:rPr>
              <a:t>w</a:t>
            </a:r>
            <a:r>
              <a:rPr lang="en-US" sz="2400" dirty="0" smtClean="0">
                <a:latin typeface="Arial" charset="0"/>
                <a:ea typeface="Arial" charset="0"/>
                <a:cs typeface="Arial" charset="0"/>
              </a:rPr>
              <a:t>ord count (after processing) = </a:t>
            </a:r>
            <a:r>
              <a:rPr lang="en-US" sz="2400" b="1" dirty="0" smtClean="0">
                <a:solidFill>
                  <a:schemeClr val="accent4">
                    <a:lumMod val="75000"/>
                  </a:schemeClr>
                </a:solidFill>
                <a:latin typeface="Arial" charset="0"/>
                <a:ea typeface="Arial" charset="0"/>
                <a:cs typeface="Arial" charset="0"/>
              </a:rPr>
              <a:t>7</a:t>
            </a:r>
          </a:p>
          <a:p>
            <a:r>
              <a:rPr lang="en-US" sz="2400" dirty="0" smtClean="0">
                <a:latin typeface="Arial" charset="0"/>
                <a:ea typeface="Arial" charset="0"/>
                <a:cs typeface="Arial" charset="0"/>
              </a:rPr>
              <a:t>anger = </a:t>
            </a:r>
            <a:r>
              <a:rPr lang="en-US" sz="2400" b="1" dirty="0" smtClean="0">
                <a:solidFill>
                  <a:schemeClr val="accent4">
                    <a:lumMod val="75000"/>
                  </a:schemeClr>
                </a:solidFill>
                <a:latin typeface="Arial" charset="0"/>
                <a:ea typeface="Arial" charset="0"/>
                <a:cs typeface="Arial" charset="0"/>
              </a:rPr>
              <a:t>3</a:t>
            </a:r>
            <a:r>
              <a:rPr lang="en-US" sz="2400" dirty="0" smtClean="0">
                <a:latin typeface="Arial" charset="0"/>
                <a:ea typeface="Arial" charset="0"/>
                <a:cs typeface="Arial" charset="0"/>
              </a:rPr>
              <a:t>, adjusted anger score = </a:t>
            </a:r>
            <a:r>
              <a:rPr lang="en-US" sz="2400" b="1" dirty="0" smtClean="0">
                <a:solidFill>
                  <a:schemeClr val="accent4">
                    <a:lumMod val="75000"/>
                  </a:schemeClr>
                </a:solidFill>
                <a:latin typeface="Arial" charset="0"/>
                <a:ea typeface="Arial" charset="0"/>
                <a:cs typeface="Arial" charset="0"/>
              </a:rPr>
              <a:t>0.4286</a:t>
            </a:r>
          </a:p>
          <a:p>
            <a:r>
              <a:rPr lang="en-US" sz="2400" dirty="0">
                <a:latin typeface="Arial" charset="0"/>
                <a:ea typeface="Arial" charset="0"/>
                <a:cs typeface="Arial" charset="0"/>
              </a:rPr>
              <a:t>f</a:t>
            </a:r>
            <a:r>
              <a:rPr lang="en-US" sz="2400" dirty="0" smtClean="0">
                <a:latin typeface="Arial" charset="0"/>
                <a:ea typeface="Arial" charset="0"/>
                <a:cs typeface="Arial" charset="0"/>
              </a:rPr>
              <a:t>ear = </a:t>
            </a:r>
            <a:r>
              <a:rPr lang="en-US" sz="2400" b="1" dirty="0">
                <a:solidFill>
                  <a:schemeClr val="accent4">
                    <a:lumMod val="75000"/>
                  </a:schemeClr>
                </a:solidFill>
                <a:latin typeface="Arial" charset="0"/>
                <a:ea typeface="Arial" charset="0"/>
                <a:cs typeface="Arial" charset="0"/>
              </a:rPr>
              <a:t>3</a:t>
            </a:r>
            <a:r>
              <a:rPr lang="en-US" sz="2400" dirty="0" smtClean="0">
                <a:latin typeface="Arial" charset="0"/>
                <a:ea typeface="Arial" charset="0"/>
                <a:cs typeface="Arial" charset="0"/>
              </a:rPr>
              <a:t>, </a:t>
            </a:r>
            <a:r>
              <a:rPr lang="en-US" sz="2400" dirty="0">
                <a:latin typeface="Arial" charset="0"/>
                <a:ea typeface="Arial" charset="0"/>
                <a:cs typeface="Arial" charset="0"/>
              </a:rPr>
              <a:t>adjusted anger score = </a:t>
            </a:r>
            <a:r>
              <a:rPr lang="en-US" sz="2400" b="1" dirty="0" smtClean="0">
                <a:solidFill>
                  <a:schemeClr val="accent4">
                    <a:lumMod val="75000"/>
                  </a:schemeClr>
                </a:solidFill>
                <a:latin typeface="Arial" charset="0"/>
                <a:ea typeface="Arial" charset="0"/>
                <a:cs typeface="Arial" charset="0"/>
              </a:rPr>
              <a:t>0.4286</a:t>
            </a:r>
          </a:p>
          <a:p>
            <a:r>
              <a:rPr lang="en-US" sz="2400" dirty="0" smtClean="0">
                <a:latin typeface="Arial" charset="0"/>
                <a:ea typeface="Arial" charset="0"/>
                <a:cs typeface="Arial" charset="0"/>
              </a:rPr>
              <a:t>sadness = </a:t>
            </a:r>
            <a:r>
              <a:rPr lang="en-US" sz="2400" b="1" dirty="0" smtClean="0">
                <a:solidFill>
                  <a:schemeClr val="accent4">
                    <a:lumMod val="75000"/>
                  </a:schemeClr>
                </a:solidFill>
                <a:latin typeface="Arial" charset="0"/>
                <a:ea typeface="Arial" charset="0"/>
                <a:cs typeface="Arial" charset="0"/>
              </a:rPr>
              <a:t>0</a:t>
            </a:r>
            <a:r>
              <a:rPr lang="en-US" sz="2400" dirty="0" smtClean="0">
                <a:latin typeface="Arial" charset="0"/>
                <a:ea typeface="Arial" charset="0"/>
                <a:cs typeface="Arial" charset="0"/>
              </a:rPr>
              <a:t>, adjusted anger score = </a:t>
            </a:r>
            <a:r>
              <a:rPr lang="en-US" sz="2400" b="1" dirty="0" smtClean="0">
                <a:solidFill>
                  <a:schemeClr val="accent4">
                    <a:lumMod val="75000"/>
                  </a:schemeClr>
                </a:solidFill>
                <a:latin typeface="Arial" charset="0"/>
                <a:ea typeface="Arial" charset="0"/>
                <a:cs typeface="Arial" charset="0"/>
              </a:rPr>
              <a:t>0</a:t>
            </a:r>
          </a:p>
          <a:p>
            <a:r>
              <a:rPr lang="en-US" sz="2400" dirty="0" smtClean="0">
                <a:latin typeface="Arial" charset="0"/>
                <a:ea typeface="Arial" charset="0"/>
                <a:cs typeface="Arial" charset="0"/>
              </a:rPr>
              <a:t>disgust = </a:t>
            </a:r>
            <a:r>
              <a:rPr lang="en-US" sz="2400" b="1" dirty="0" smtClean="0">
                <a:solidFill>
                  <a:schemeClr val="accent4">
                    <a:lumMod val="75000"/>
                  </a:schemeClr>
                </a:solidFill>
                <a:latin typeface="Arial" charset="0"/>
                <a:ea typeface="Arial" charset="0"/>
                <a:cs typeface="Arial" charset="0"/>
              </a:rPr>
              <a:t>1</a:t>
            </a:r>
            <a:r>
              <a:rPr lang="en-US" sz="2400" dirty="0" smtClean="0">
                <a:latin typeface="Arial" charset="0"/>
                <a:ea typeface="Arial" charset="0"/>
                <a:cs typeface="Arial" charset="0"/>
              </a:rPr>
              <a:t>, </a:t>
            </a:r>
            <a:r>
              <a:rPr lang="en-US" sz="2400" dirty="0">
                <a:latin typeface="Arial" charset="0"/>
                <a:ea typeface="Arial" charset="0"/>
                <a:cs typeface="Arial" charset="0"/>
              </a:rPr>
              <a:t>adjusted anger score = </a:t>
            </a:r>
            <a:r>
              <a:rPr lang="en-US" sz="2400" b="1" dirty="0" smtClean="0">
                <a:solidFill>
                  <a:schemeClr val="accent4">
                    <a:lumMod val="75000"/>
                  </a:schemeClr>
                </a:solidFill>
                <a:latin typeface="Arial" charset="0"/>
                <a:ea typeface="Arial" charset="0"/>
                <a:cs typeface="Arial" charset="0"/>
              </a:rPr>
              <a:t>0.1429</a:t>
            </a:r>
          </a:p>
          <a:p>
            <a:r>
              <a:rPr lang="en-US" sz="2400" dirty="0">
                <a:latin typeface="Arial" charset="0"/>
                <a:ea typeface="Arial" charset="0"/>
                <a:cs typeface="Arial" charset="0"/>
              </a:rPr>
              <a:t>s</a:t>
            </a:r>
            <a:r>
              <a:rPr lang="en-US" sz="2400" dirty="0" smtClean="0">
                <a:latin typeface="Arial" charset="0"/>
                <a:ea typeface="Arial" charset="0"/>
                <a:cs typeface="Arial" charset="0"/>
              </a:rPr>
              <a:t>urprise = </a:t>
            </a:r>
            <a:r>
              <a:rPr lang="en-US" sz="2400" b="1" dirty="0" smtClean="0">
                <a:solidFill>
                  <a:schemeClr val="accent4">
                    <a:lumMod val="75000"/>
                  </a:schemeClr>
                </a:solidFill>
                <a:latin typeface="Arial" charset="0"/>
                <a:ea typeface="Arial" charset="0"/>
                <a:cs typeface="Arial" charset="0"/>
              </a:rPr>
              <a:t>0</a:t>
            </a:r>
            <a:r>
              <a:rPr lang="en-US" sz="2400" dirty="0" smtClean="0">
                <a:latin typeface="Arial" charset="0"/>
                <a:ea typeface="Arial" charset="0"/>
                <a:cs typeface="Arial" charset="0"/>
              </a:rPr>
              <a:t>, </a:t>
            </a:r>
            <a:r>
              <a:rPr lang="en-US" sz="2400" dirty="0">
                <a:latin typeface="Arial" charset="0"/>
                <a:ea typeface="Arial" charset="0"/>
                <a:cs typeface="Arial" charset="0"/>
              </a:rPr>
              <a:t>adjusted anger score = </a:t>
            </a:r>
            <a:r>
              <a:rPr lang="en-US" sz="2400" b="1" dirty="0" smtClean="0">
                <a:solidFill>
                  <a:schemeClr val="accent4">
                    <a:lumMod val="75000"/>
                  </a:schemeClr>
                </a:solidFill>
                <a:latin typeface="Arial" charset="0"/>
                <a:ea typeface="Arial" charset="0"/>
                <a:cs typeface="Arial" charset="0"/>
              </a:rPr>
              <a:t>0</a:t>
            </a:r>
            <a:endParaRPr lang="en-US" sz="2400" b="1" dirty="0">
              <a:solidFill>
                <a:schemeClr val="accent4">
                  <a:lumMod val="75000"/>
                </a:schemeClr>
              </a:solidFill>
              <a:latin typeface="Arial" charset="0"/>
              <a:ea typeface="Arial" charset="0"/>
              <a:cs typeface="Arial" charset="0"/>
            </a:endParaRPr>
          </a:p>
        </p:txBody>
      </p:sp>
    </p:spTree>
    <p:extLst>
      <p:ext uri="{BB962C8B-B14F-4D97-AF65-F5344CB8AC3E}">
        <p14:creationId xmlns:p14="http://schemas.microsoft.com/office/powerpoint/2010/main" val="15255989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13"/>
          <p:cNvSpPr/>
          <p:nvPr/>
        </p:nvSpPr>
        <p:spPr>
          <a:xfrm>
            <a:off x="6382387" y="897667"/>
            <a:ext cx="2639683" cy="158726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509621" y="1155940"/>
            <a:ext cx="1935194" cy="1035169"/>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948883" y="1157376"/>
            <a:ext cx="1935194" cy="1035169"/>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760518" y="1158814"/>
            <a:ext cx="1935194" cy="1035169"/>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674526" y="1164565"/>
            <a:ext cx="1935194" cy="1035169"/>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751163" y="1463615"/>
            <a:ext cx="1521126" cy="369332"/>
          </a:xfrm>
          <a:prstGeom prst="rect">
            <a:avLst/>
          </a:prstGeom>
          <a:noFill/>
        </p:spPr>
        <p:txBody>
          <a:bodyPr wrap="square" rtlCol="0">
            <a:spAutoFit/>
          </a:bodyPr>
          <a:lstStyle/>
          <a:p>
            <a:pPr algn="ctr"/>
            <a:r>
              <a:rPr lang="en-US" b="1" dirty="0" smtClean="0"/>
              <a:t>Acquire Data</a:t>
            </a:r>
            <a:endParaRPr lang="en-US" b="1" dirty="0"/>
          </a:p>
        </p:txBody>
      </p:sp>
      <p:sp>
        <p:nvSpPr>
          <p:cNvPr id="10" name="TextBox 9"/>
          <p:cNvSpPr txBox="1"/>
          <p:nvPr/>
        </p:nvSpPr>
        <p:spPr>
          <a:xfrm>
            <a:off x="4160229" y="1477992"/>
            <a:ext cx="1521126" cy="369332"/>
          </a:xfrm>
          <a:prstGeom prst="rect">
            <a:avLst/>
          </a:prstGeom>
          <a:noFill/>
        </p:spPr>
        <p:txBody>
          <a:bodyPr wrap="square" rtlCol="0">
            <a:spAutoFit/>
          </a:bodyPr>
          <a:lstStyle/>
          <a:p>
            <a:pPr algn="ctr"/>
            <a:r>
              <a:rPr lang="en-US" b="1" dirty="0" smtClean="0"/>
              <a:t>Wrangle Data</a:t>
            </a:r>
            <a:endParaRPr lang="en-US" b="1" dirty="0"/>
          </a:p>
        </p:txBody>
      </p:sp>
      <p:sp>
        <p:nvSpPr>
          <p:cNvPr id="11" name="TextBox 10"/>
          <p:cNvSpPr txBox="1"/>
          <p:nvPr/>
        </p:nvSpPr>
        <p:spPr>
          <a:xfrm>
            <a:off x="6970423" y="1460739"/>
            <a:ext cx="1521126" cy="369332"/>
          </a:xfrm>
          <a:prstGeom prst="rect">
            <a:avLst/>
          </a:prstGeom>
          <a:noFill/>
        </p:spPr>
        <p:txBody>
          <a:bodyPr wrap="square" rtlCol="0">
            <a:spAutoFit/>
          </a:bodyPr>
          <a:lstStyle/>
          <a:p>
            <a:pPr algn="ctr"/>
            <a:r>
              <a:rPr lang="en-US" b="1" dirty="0" smtClean="0"/>
              <a:t>Explore Data</a:t>
            </a:r>
            <a:endParaRPr lang="en-US" b="1" dirty="0"/>
          </a:p>
        </p:txBody>
      </p:sp>
      <p:sp>
        <p:nvSpPr>
          <p:cNvPr id="12" name="TextBox 11"/>
          <p:cNvSpPr txBox="1"/>
          <p:nvPr/>
        </p:nvSpPr>
        <p:spPr>
          <a:xfrm>
            <a:off x="9867174" y="1475116"/>
            <a:ext cx="1521126" cy="369332"/>
          </a:xfrm>
          <a:prstGeom prst="rect">
            <a:avLst/>
          </a:prstGeom>
          <a:noFill/>
        </p:spPr>
        <p:txBody>
          <a:bodyPr wrap="square" rtlCol="0">
            <a:spAutoFit/>
          </a:bodyPr>
          <a:lstStyle/>
          <a:p>
            <a:pPr algn="ctr"/>
            <a:r>
              <a:rPr lang="en-US" b="1" dirty="0" smtClean="0"/>
              <a:t>Analyze Data</a:t>
            </a:r>
            <a:endParaRPr lang="en-US" b="1" dirty="0"/>
          </a:p>
        </p:txBody>
      </p:sp>
      <p:sp>
        <p:nvSpPr>
          <p:cNvPr id="13" name="TextBox 12"/>
          <p:cNvSpPr txBox="1"/>
          <p:nvPr/>
        </p:nvSpPr>
        <p:spPr>
          <a:xfrm>
            <a:off x="1204822" y="241540"/>
            <a:ext cx="4537493" cy="707886"/>
          </a:xfrm>
          <a:prstGeom prst="rect">
            <a:avLst/>
          </a:prstGeom>
          <a:noFill/>
        </p:spPr>
        <p:txBody>
          <a:bodyPr wrap="square" rtlCol="0">
            <a:spAutoFit/>
          </a:bodyPr>
          <a:lstStyle/>
          <a:p>
            <a:r>
              <a:rPr lang="en-US" sz="4000" dirty="0" smtClean="0"/>
              <a:t>The data pipeline</a:t>
            </a:r>
            <a:endParaRPr lang="en-US" sz="4000" dirty="0"/>
          </a:p>
        </p:txBody>
      </p:sp>
      <p:sp>
        <p:nvSpPr>
          <p:cNvPr id="2" name="TextBox 1"/>
          <p:cNvSpPr txBox="1"/>
          <p:nvPr/>
        </p:nvSpPr>
        <p:spPr>
          <a:xfrm>
            <a:off x="1503513" y="2800350"/>
            <a:ext cx="7697637" cy="2492990"/>
          </a:xfrm>
          <a:prstGeom prst="rect">
            <a:avLst/>
          </a:prstGeom>
          <a:noFill/>
        </p:spPr>
        <p:txBody>
          <a:bodyPr wrap="square" rtlCol="0">
            <a:spAutoFit/>
          </a:bodyPr>
          <a:lstStyle/>
          <a:p>
            <a:pPr marL="342900" indent="-342900">
              <a:buAutoNum type="arabicPeriod"/>
            </a:pPr>
            <a:r>
              <a:rPr lang="en-US" sz="2000" b="1" dirty="0" smtClean="0"/>
              <a:t>Create summary views:</a:t>
            </a:r>
          </a:p>
          <a:p>
            <a:pPr marL="742950" lvl="1" indent="-285750">
              <a:buFont typeface="Arial" charset="0"/>
              <a:buChar char="•"/>
            </a:pPr>
            <a:r>
              <a:rPr lang="en-US" sz="2000" b="1" dirty="0" smtClean="0"/>
              <a:t>Message counts by date, event, source and source type</a:t>
            </a:r>
          </a:p>
          <a:p>
            <a:pPr marL="742950" lvl="1" indent="-285750">
              <a:buFont typeface="Arial" charset="0"/>
              <a:buChar char="•"/>
            </a:pPr>
            <a:r>
              <a:rPr lang="en-US" sz="2000" b="1" dirty="0" smtClean="0"/>
              <a:t>Mean adjusted sentiment scores by event and source type</a:t>
            </a:r>
          </a:p>
          <a:p>
            <a:pPr marL="742950" lvl="1" indent="-285750">
              <a:buFont typeface="Arial" charset="0"/>
              <a:buChar char="•"/>
            </a:pPr>
            <a:endParaRPr lang="en-US" sz="2000" b="1" dirty="0"/>
          </a:p>
          <a:p>
            <a:r>
              <a:rPr lang="en-US" sz="2000" b="1" dirty="0" smtClean="0"/>
              <a:t>2.  Create quick plots</a:t>
            </a:r>
          </a:p>
          <a:p>
            <a:pPr lvl="1"/>
            <a:endParaRPr lang="en-US" sz="2000" b="1" dirty="0" smtClean="0"/>
          </a:p>
          <a:p>
            <a:pPr lvl="1"/>
            <a:r>
              <a:rPr lang="en-US" b="1" dirty="0"/>
              <a:t>	</a:t>
            </a:r>
            <a:r>
              <a:rPr lang="en-US" b="1" dirty="0" smtClean="0"/>
              <a:t>			</a:t>
            </a:r>
            <a:endParaRPr lang="en-US" b="1" dirty="0"/>
          </a:p>
          <a:p>
            <a:pPr lvl="1"/>
            <a:endParaRPr lang="en-US" dirty="0" smtClean="0"/>
          </a:p>
        </p:txBody>
      </p:sp>
    </p:spTree>
    <p:extLst>
      <p:ext uri="{BB962C8B-B14F-4D97-AF65-F5344CB8AC3E}">
        <p14:creationId xmlns:p14="http://schemas.microsoft.com/office/powerpoint/2010/main" val="11923562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p:nvPr/>
        </p:nvSpPr>
        <p:spPr>
          <a:xfrm>
            <a:off x="1631541" y="1155940"/>
            <a:ext cx="1935194" cy="1035169"/>
          </a:xfrm>
          <a:prstGeom prst="ellipse">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025083" y="1157376"/>
            <a:ext cx="1935194" cy="1035169"/>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349038" y="1158814"/>
            <a:ext cx="1935194" cy="1035169"/>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873083" y="1463615"/>
            <a:ext cx="1521126" cy="369332"/>
          </a:xfrm>
          <a:prstGeom prst="rect">
            <a:avLst/>
          </a:prstGeom>
          <a:noFill/>
        </p:spPr>
        <p:txBody>
          <a:bodyPr wrap="square" rtlCol="0">
            <a:spAutoFit/>
          </a:bodyPr>
          <a:lstStyle/>
          <a:p>
            <a:pPr algn="ctr"/>
            <a:r>
              <a:rPr lang="en-US" b="1" dirty="0" smtClean="0"/>
              <a:t>Acquire Data</a:t>
            </a:r>
            <a:endParaRPr lang="en-US" b="1" dirty="0"/>
          </a:p>
        </p:txBody>
      </p:sp>
      <p:sp>
        <p:nvSpPr>
          <p:cNvPr id="10" name="TextBox 9"/>
          <p:cNvSpPr txBox="1"/>
          <p:nvPr/>
        </p:nvSpPr>
        <p:spPr>
          <a:xfrm>
            <a:off x="4236429" y="1477992"/>
            <a:ext cx="1521126" cy="369332"/>
          </a:xfrm>
          <a:prstGeom prst="rect">
            <a:avLst/>
          </a:prstGeom>
          <a:noFill/>
        </p:spPr>
        <p:txBody>
          <a:bodyPr wrap="square" rtlCol="0">
            <a:spAutoFit/>
          </a:bodyPr>
          <a:lstStyle/>
          <a:p>
            <a:pPr algn="ctr"/>
            <a:r>
              <a:rPr lang="en-US" b="1" dirty="0" smtClean="0"/>
              <a:t>Wrangle Data</a:t>
            </a:r>
            <a:endParaRPr lang="en-US" b="1" dirty="0"/>
          </a:p>
        </p:txBody>
      </p:sp>
      <p:sp>
        <p:nvSpPr>
          <p:cNvPr id="11" name="TextBox 10"/>
          <p:cNvSpPr txBox="1"/>
          <p:nvPr/>
        </p:nvSpPr>
        <p:spPr>
          <a:xfrm>
            <a:off x="6558943" y="1460739"/>
            <a:ext cx="1521126" cy="369332"/>
          </a:xfrm>
          <a:prstGeom prst="rect">
            <a:avLst/>
          </a:prstGeom>
          <a:noFill/>
        </p:spPr>
        <p:txBody>
          <a:bodyPr wrap="square" rtlCol="0">
            <a:spAutoFit/>
          </a:bodyPr>
          <a:lstStyle/>
          <a:p>
            <a:pPr algn="ctr"/>
            <a:r>
              <a:rPr lang="en-US" b="1" dirty="0" smtClean="0"/>
              <a:t>Explore Data</a:t>
            </a:r>
            <a:endParaRPr lang="en-US" b="1" dirty="0"/>
          </a:p>
        </p:txBody>
      </p:sp>
      <p:sp>
        <p:nvSpPr>
          <p:cNvPr id="13" name="TextBox 12"/>
          <p:cNvSpPr txBox="1"/>
          <p:nvPr/>
        </p:nvSpPr>
        <p:spPr>
          <a:xfrm>
            <a:off x="1204822" y="241540"/>
            <a:ext cx="4537493" cy="707886"/>
          </a:xfrm>
          <a:prstGeom prst="rect">
            <a:avLst/>
          </a:prstGeom>
          <a:noFill/>
        </p:spPr>
        <p:txBody>
          <a:bodyPr wrap="square" rtlCol="0">
            <a:spAutoFit/>
          </a:bodyPr>
          <a:lstStyle/>
          <a:p>
            <a:r>
              <a:rPr lang="en-US" sz="4000" dirty="0" smtClean="0"/>
              <a:t>The data pipeline</a:t>
            </a:r>
            <a:endParaRPr lang="en-US" sz="4000" dirty="0"/>
          </a:p>
        </p:txBody>
      </p:sp>
      <p:sp>
        <p:nvSpPr>
          <p:cNvPr id="14" name="Oval 13"/>
          <p:cNvSpPr/>
          <p:nvPr/>
        </p:nvSpPr>
        <p:spPr>
          <a:xfrm>
            <a:off x="8811581" y="880414"/>
            <a:ext cx="2639683" cy="1587261"/>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186846" y="1164565"/>
            <a:ext cx="1935194" cy="1035169"/>
          </a:xfrm>
          <a:prstGeom prst="ellipse">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9379494" y="1475116"/>
            <a:ext cx="1521126" cy="369332"/>
          </a:xfrm>
          <a:prstGeom prst="rect">
            <a:avLst/>
          </a:prstGeom>
          <a:noFill/>
        </p:spPr>
        <p:txBody>
          <a:bodyPr wrap="square" rtlCol="0">
            <a:spAutoFit/>
          </a:bodyPr>
          <a:lstStyle/>
          <a:p>
            <a:pPr algn="ctr"/>
            <a:r>
              <a:rPr lang="en-US" b="1" dirty="0" smtClean="0"/>
              <a:t>Analyze Data</a:t>
            </a:r>
            <a:endParaRPr lang="en-US" b="1" dirty="0"/>
          </a:p>
        </p:txBody>
      </p:sp>
      <p:sp>
        <p:nvSpPr>
          <p:cNvPr id="4" name="Rectangle 3"/>
          <p:cNvSpPr/>
          <p:nvPr/>
        </p:nvSpPr>
        <p:spPr>
          <a:xfrm>
            <a:off x="1607728" y="3244334"/>
            <a:ext cx="9715591" cy="523220"/>
          </a:xfrm>
          <a:prstGeom prst="rect">
            <a:avLst/>
          </a:prstGeom>
        </p:spPr>
        <p:txBody>
          <a:bodyPr wrap="square">
            <a:spAutoFit/>
          </a:bodyPr>
          <a:lstStyle/>
          <a:p>
            <a:r>
              <a:rPr lang="en-US" sz="2800" b="1" dirty="0"/>
              <a:t>How </a:t>
            </a:r>
            <a:r>
              <a:rPr lang="en-US" sz="2800" b="1" dirty="0" smtClean="0"/>
              <a:t>many people are </a:t>
            </a:r>
            <a:r>
              <a:rPr lang="en-US" sz="2800" b="1" smtClean="0"/>
              <a:t>tweeting about </a:t>
            </a:r>
            <a:r>
              <a:rPr lang="en-US" sz="2800" b="1" dirty="0" smtClean="0"/>
              <a:t>mass school shootings?</a:t>
            </a:r>
            <a:endParaRPr lang="en-US" sz="2800" b="1" dirty="0"/>
          </a:p>
        </p:txBody>
      </p:sp>
    </p:spTree>
    <p:extLst>
      <p:ext uri="{BB962C8B-B14F-4D97-AF65-F5344CB8AC3E}">
        <p14:creationId xmlns:p14="http://schemas.microsoft.com/office/powerpoint/2010/main" val="6130932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070100" y="361950"/>
            <a:ext cx="8356600" cy="6134100"/>
          </a:xfrm>
          <a:prstGeom prst="rect">
            <a:avLst/>
          </a:prstGeom>
        </p:spPr>
      </p:pic>
    </p:spTree>
    <p:extLst>
      <p:ext uri="{BB962C8B-B14F-4D97-AF65-F5344CB8AC3E}">
        <p14:creationId xmlns:p14="http://schemas.microsoft.com/office/powerpoint/2010/main" val="17626703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078990" y="261620"/>
            <a:ext cx="8521700" cy="6273800"/>
          </a:xfrm>
          <a:prstGeom prst="rect">
            <a:avLst/>
          </a:prstGeom>
        </p:spPr>
      </p:pic>
    </p:spTree>
    <p:extLst>
      <p:ext uri="{BB962C8B-B14F-4D97-AF65-F5344CB8AC3E}">
        <p14:creationId xmlns:p14="http://schemas.microsoft.com/office/powerpoint/2010/main" val="909939164"/>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36927</TotalTime>
  <Words>724</Words>
  <Application>Microsoft Macintosh PowerPoint</Application>
  <PresentationFormat>Widescreen</PresentationFormat>
  <Paragraphs>176</Paragraphs>
  <Slides>19</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Franklin Gothic Book</vt:lpstr>
      <vt:lpstr>Wingdings</vt:lpstr>
      <vt:lpstr>Crop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Mary van Valkenburg</dc:creator>
  <cp:lastModifiedBy>Mary van Valkenburg</cp:lastModifiedBy>
  <cp:revision>115</cp:revision>
  <cp:lastPrinted>2016-04-29T22:18:03Z</cp:lastPrinted>
  <dcterms:created xsi:type="dcterms:W3CDTF">2016-04-22T14:48:13Z</dcterms:created>
  <dcterms:modified xsi:type="dcterms:W3CDTF">2016-10-14T15:06:36Z</dcterms:modified>
</cp:coreProperties>
</file>

<file path=docProps/thumbnail.jpeg>
</file>